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3" r:id="rId3"/>
    <p:sldId id="272" r:id="rId4"/>
    <p:sldId id="280" r:id="rId5"/>
    <p:sldId id="264" r:id="rId6"/>
    <p:sldId id="267" r:id="rId7"/>
    <p:sldId id="270" r:id="rId8"/>
    <p:sldId id="271" r:id="rId9"/>
    <p:sldId id="269" r:id="rId10"/>
    <p:sldId id="268" r:id="rId11"/>
    <p:sldId id="265" r:id="rId12"/>
    <p:sldId id="275" r:id="rId13"/>
    <p:sldId id="276" r:id="rId14"/>
    <p:sldId id="273" r:id="rId15"/>
    <p:sldId id="277" r:id="rId16"/>
    <p:sldId id="257" r:id="rId17"/>
    <p:sldId id="279" r:id="rId18"/>
    <p:sldId id="258" r:id="rId19"/>
    <p:sldId id="260" r:id="rId20"/>
    <p:sldId id="259" r:id="rId21"/>
    <p:sldId id="261" r:id="rId22"/>
    <p:sldId id="262" r:id="rId23"/>
    <p:sldId id="278"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3"/>
    <p:restoredTop sz="94647"/>
  </p:normalViewPr>
  <p:slideViewPr>
    <p:cSldViewPr>
      <p:cViewPr varScale="1">
        <p:scale>
          <a:sx n="146" d="100"/>
          <a:sy n="146" d="100"/>
        </p:scale>
        <p:origin x="160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zh-TW" altLang="en-US"/>
              <a:t>按一下以編輯母片標題樣式</a:t>
            </a:r>
            <a:endParaRPr kumimoji="0" lang="en-US"/>
          </a:p>
        </p:txBody>
      </p:sp>
      <p:sp>
        <p:nvSpPr>
          <p:cNvPr id="3" name="副標題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zh-TW" altLang="en-US"/>
              <a:t>按一下以編輯母片副標題樣式</a:t>
            </a:r>
            <a:endParaRPr kumimoji="0" lang="en-US"/>
          </a:p>
        </p:txBody>
      </p:sp>
      <p:sp>
        <p:nvSpPr>
          <p:cNvPr id="4" name="日期版面配置區 3"/>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7C082F-9DE4-43C1-8CE0-0367805E0948}" type="slidenum">
              <a:rPr lang="zh-TW" altLang="en-US" smtClean="0"/>
              <a:t>‹#›</a:t>
            </a:fld>
            <a:endParaRPr lang="zh-TW" altLang="en-US"/>
          </a:p>
        </p:txBody>
      </p:sp>
      <p:sp>
        <p:nvSpPr>
          <p:cNvPr id="10" name="矩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9" name="矩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直排標題 1"/>
          <p:cNvSpPr>
            <a:spLocks noGrp="1"/>
          </p:cNvSpPr>
          <p:nvPr>
            <p:ph type="title" orient="vert"/>
          </p:nvPr>
        </p:nvSpPr>
        <p:spPr>
          <a:xfrm>
            <a:off x="6781800" y="274640"/>
            <a:ext cx="190500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304800"/>
            <a:ext cx="60198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11"/>
          </p:nvPr>
        </p:nvSpPr>
        <p:spPr>
          <a:xfrm>
            <a:off x="2640597" y="6377459"/>
            <a:ext cx="3836404" cy="365125"/>
          </a:xfrm>
        </p:spPr>
        <p:txBody>
          <a:bodyPr/>
          <a:lstStyle/>
          <a:p>
            <a:endParaRPr lang="zh-TW" altLang="en-US"/>
          </a:p>
        </p:txBody>
      </p:sp>
      <p:sp>
        <p:nvSpPr>
          <p:cNvPr id="6" name="投影片編號版面配置區 5"/>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448"/>
            <a:ext cx="8229600" cy="1252728"/>
          </a:xfrm>
        </p:spPr>
        <p:txBody>
          <a:body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矩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TW" altLang="en-US"/>
              <a:t>按一下以編輯母片文字樣式</a:t>
            </a:r>
          </a:p>
        </p:txBody>
      </p:sp>
      <p:sp>
        <p:nvSpPr>
          <p:cNvPr id="4" name="內容版面配置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文字版面配置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TW" altLang="en-US"/>
              <a:t>按一下以編輯母片文字樣式</a:t>
            </a:r>
          </a:p>
        </p:txBody>
      </p:sp>
      <p:sp>
        <p:nvSpPr>
          <p:cNvPr id="6" name="內容版面配置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67C082F-9DE4-43C1-8CE0-0367805E094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zh-TW" altLang="en-US"/>
              <a:t>按一下以編輯母片標題樣式</a:t>
            </a:r>
            <a:endParaRPr kumimoji="0" lang="en-US"/>
          </a:p>
        </p:txBody>
      </p:sp>
      <p:sp>
        <p:nvSpPr>
          <p:cNvPr id="3" name="內容版面配置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文字版面配置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6235589C-0B9A-42AB-BB5A-4847B9DBED92}" type="datetimeFigureOut">
              <a:rPr lang="zh-TW" altLang="en-US" smtClean="0"/>
              <a:t>2018/10/22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7C082F-9DE4-43C1-8CE0-0367805E0948}" type="slidenum">
              <a:rPr lang="zh-TW" altLang="en-US" smtClean="0"/>
              <a:t>‹#›</a:t>
            </a:fld>
            <a:endParaRPr lang="zh-TW" altLang="en-US"/>
          </a:p>
        </p:txBody>
      </p:sp>
      <p:sp>
        <p:nvSpPr>
          <p:cNvPr id="12" name="矩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164592" y="1170432"/>
            <a:ext cx="2523744" cy="201168"/>
          </a:xfrm>
        </p:spPr>
        <p:txBody>
          <a:bodyPr/>
          <a:lstStyle/>
          <a:p>
            <a:fld id="{6235589C-0B9A-42AB-BB5A-4847B9DBED92}" type="datetimeFigureOut">
              <a:rPr lang="zh-TW" altLang="en-US" smtClean="0"/>
              <a:t>2018/10/22</a:t>
            </a:fld>
            <a:endParaRPr lang="zh-TW" altLang="en-US"/>
          </a:p>
        </p:txBody>
      </p:sp>
      <p:sp>
        <p:nvSpPr>
          <p:cNvPr id="11" name="矩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頁尾版面配置區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TW" altLang="en-US"/>
          </a:p>
        </p:txBody>
      </p:sp>
      <p:sp>
        <p:nvSpPr>
          <p:cNvPr id="7" name="投影片編號版面配置區 6"/>
          <p:cNvSpPr>
            <a:spLocks noGrp="1"/>
          </p:cNvSpPr>
          <p:nvPr>
            <p:ph type="sldNum" sz="quarter" idx="12"/>
          </p:nvPr>
        </p:nvSpPr>
        <p:spPr>
          <a:xfrm>
            <a:off x="8339328" y="1170432"/>
            <a:ext cx="733864" cy="201168"/>
          </a:xfrm>
        </p:spPr>
        <p:txBody>
          <a:bodyPr/>
          <a:lstStyle/>
          <a:p>
            <a:fld id="{467C082F-9DE4-43C1-8CE0-0367805E0948}"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矩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版面配置區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4" name="日期版面配置區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235589C-0B9A-42AB-BB5A-4847B9DBED92}" type="datetimeFigureOut">
              <a:rPr lang="zh-TW" altLang="en-US" smtClean="0"/>
              <a:t>2018/10/22</a:t>
            </a:fld>
            <a:endParaRPr lang="zh-TW" altLang="en-US"/>
          </a:p>
        </p:txBody>
      </p:sp>
      <p:sp>
        <p:nvSpPr>
          <p:cNvPr id="5" name="頁尾版面配置區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TW" altLang="en-US"/>
          </a:p>
        </p:txBody>
      </p:sp>
      <p:sp>
        <p:nvSpPr>
          <p:cNvPr id="6" name="投影片編號版面配置區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67C082F-9DE4-43C1-8CE0-0367805E0948}"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ksyu.edu/" TargetMode="External"/><Relationship Id="rId2" Type="http://schemas.openxmlformats.org/officeDocument/2006/relationships/hyperlink" Target="http://www.dcop.hkps.org.h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kps-dcp.org.h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ep.hkps.org.h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op.hkps.org.h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sz="2200" dirty="0"/>
              <a:t>Careers in Psychology Forum and Advisor-Advisee Meeting 2018/19</a:t>
            </a:r>
            <a:br>
              <a:rPr lang="en-US" dirty="0"/>
            </a:br>
            <a:r>
              <a:rPr lang="en-US" altLang="zh-TW" dirty="0"/>
              <a:t>Other professional careers in Psychology</a:t>
            </a:r>
            <a:endParaRPr lang="zh-TW" altLang="en-US" dirty="0"/>
          </a:p>
        </p:txBody>
      </p:sp>
      <p:sp>
        <p:nvSpPr>
          <p:cNvPr id="3" name="副標題 2"/>
          <p:cNvSpPr>
            <a:spLocks noGrp="1"/>
          </p:cNvSpPr>
          <p:nvPr>
            <p:ph type="subTitle" idx="1"/>
          </p:nvPr>
        </p:nvSpPr>
        <p:spPr/>
        <p:txBody>
          <a:bodyPr>
            <a:normAutofit/>
          </a:bodyPr>
          <a:lstStyle/>
          <a:p>
            <a:endParaRPr lang="zh-TW" altLang="en-US" dirty="0"/>
          </a:p>
        </p:txBody>
      </p:sp>
      <p:sp>
        <p:nvSpPr>
          <p:cNvPr id="4" name="文字方塊 3"/>
          <p:cNvSpPr txBox="1"/>
          <p:nvPr/>
        </p:nvSpPr>
        <p:spPr>
          <a:xfrm>
            <a:off x="7786710" y="6286520"/>
            <a:ext cx="1211998" cy="369332"/>
          </a:xfrm>
          <a:prstGeom prst="rect">
            <a:avLst/>
          </a:prstGeom>
          <a:noFill/>
        </p:spPr>
        <p:txBody>
          <a:bodyPr wrap="none" rtlCol="0">
            <a:spAutoFit/>
          </a:bodyPr>
          <a:lstStyle/>
          <a:p>
            <a:r>
              <a:rPr lang="en-US" altLang="zh-TW" dirty="0"/>
              <a:t>2018.10.22</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I-O Psychology</a:t>
            </a:r>
            <a:endParaRPr lang="zh-TW" altLang="en-US" dirty="0"/>
          </a:p>
        </p:txBody>
      </p:sp>
      <p:sp>
        <p:nvSpPr>
          <p:cNvPr id="3" name="內容版面配置區 2"/>
          <p:cNvSpPr>
            <a:spLocks noGrp="1"/>
          </p:cNvSpPr>
          <p:nvPr>
            <p:ph idx="1"/>
          </p:nvPr>
        </p:nvSpPr>
        <p:spPr/>
        <p:txBody>
          <a:bodyPr/>
          <a:lstStyle/>
          <a:p>
            <a:r>
              <a:rPr lang="en-US" altLang="zh-TW" dirty="0"/>
              <a:t>Key work areas:</a:t>
            </a:r>
          </a:p>
          <a:p>
            <a:pPr lvl="1"/>
            <a:r>
              <a:rPr lang="en-US" altLang="zh-TW" dirty="0"/>
              <a:t>Selection &amp; assessment</a:t>
            </a:r>
          </a:p>
          <a:p>
            <a:pPr lvl="1"/>
            <a:r>
              <a:rPr lang="en-US" altLang="zh-TW" dirty="0"/>
              <a:t>Training &amp; development</a:t>
            </a:r>
          </a:p>
          <a:p>
            <a:pPr lvl="1"/>
            <a:r>
              <a:rPr lang="en-US" altLang="zh-TW" dirty="0"/>
              <a:t>Performance appraisal &amp; career development</a:t>
            </a:r>
          </a:p>
          <a:p>
            <a:pPr lvl="1"/>
            <a:r>
              <a:rPr lang="en-US" altLang="zh-TW" dirty="0"/>
              <a:t>Coaching, </a:t>
            </a:r>
            <a:r>
              <a:rPr lang="en-US" altLang="zh-TW" dirty="0" err="1"/>
              <a:t>counselling</a:t>
            </a:r>
            <a:r>
              <a:rPr lang="en-US" altLang="zh-TW" dirty="0"/>
              <a:t> &amp; mentoring</a:t>
            </a:r>
          </a:p>
          <a:p>
            <a:pPr lvl="1"/>
            <a:r>
              <a:rPr lang="en-US" altLang="zh-TW" dirty="0"/>
              <a:t>Organizational development &amp; change</a:t>
            </a:r>
          </a:p>
          <a:p>
            <a:pPr lvl="1"/>
            <a:r>
              <a:rPr lang="en-US" altLang="zh-TW" dirty="0"/>
              <a:t>Occupational health &amp; safety</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a:t>
            </a:r>
            <a:r>
              <a:rPr lang="en-US" altLang="zh-TW" dirty="0" err="1"/>
              <a:t>Counselling</a:t>
            </a:r>
            <a:r>
              <a:rPr lang="en-US" altLang="zh-TW" dirty="0"/>
              <a:t> Psychology</a:t>
            </a:r>
            <a:endParaRPr lang="zh-TW" altLang="en-US" dirty="0"/>
          </a:p>
        </p:txBody>
      </p:sp>
      <p:sp>
        <p:nvSpPr>
          <p:cNvPr id="3" name="內容版面配置區 2"/>
          <p:cNvSpPr>
            <a:spLocks noGrp="1"/>
          </p:cNvSpPr>
          <p:nvPr>
            <p:ph idx="1"/>
          </p:nvPr>
        </p:nvSpPr>
        <p:spPr/>
        <p:txBody>
          <a:bodyPr>
            <a:normAutofit/>
          </a:bodyPr>
          <a:lstStyle/>
          <a:p>
            <a:r>
              <a:rPr lang="en-US" altLang="zh-TW" dirty="0">
                <a:hlinkClick r:id="rId2"/>
              </a:rPr>
              <a:t>http://www.dcop.hkps.org.hk</a:t>
            </a:r>
            <a:endParaRPr lang="en-US" altLang="zh-TW" dirty="0"/>
          </a:p>
          <a:p>
            <a:r>
              <a:rPr lang="en-US" altLang="zh-TW" dirty="0" err="1"/>
              <a:t>Counselling</a:t>
            </a:r>
            <a:r>
              <a:rPr lang="en-US" altLang="zh-TW" dirty="0"/>
              <a:t> psychologists </a:t>
            </a:r>
            <a:r>
              <a:rPr lang="en-US" dirty="0"/>
              <a:t>work according to a wellness-based model, which puts more focus on improving the general wellbeing of a person who is healthy but going through a difficult phase of life. </a:t>
            </a:r>
            <a:r>
              <a:rPr lang="en-US" dirty="0">
                <a:hlinkClick r:id="rId3"/>
              </a:rPr>
              <a:t>http://www.hksyu.edu</a:t>
            </a:r>
            <a:endParaRPr lang="en-US" dirty="0"/>
          </a:p>
          <a:p>
            <a:endParaRPr lang="en-US" dirty="0"/>
          </a:p>
          <a:p>
            <a:endParaRPr lang="en-US" altLang="zh-TW" dirty="0"/>
          </a:p>
          <a:p>
            <a:endParaRPr lang="zh-TW" altLang="en-US" dirty="0"/>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a:t>
            </a:r>
            <a:r>
              <a:rPr lang="en-US" altLang="zh-TW" dirty="0" err="1"/>
              <a:t>Counselling</a:t>
            </a:r>
            <a:r>
              <a:rPr lang="en-US" altLang="zh-TW" dirty="0"/>
              <a:t> Psychology</a:t>
            </a:r>
            <a:endParaRPr lang="zh-TW" altLang="en-US" dirty="0"/>
          </a:p>
        </p:txBody>
      </p:sp>
      <p:sp>
        <p:nvSpPr>
          <p:cNvPr id="3" name="內容版面配置區 2"/>
          <p:cNvSpPr>
            <a:spLocks noGrp="1"/>
          </p:cNvSpPr>
          <p:nvPr>
            <p:ph idx="1"/>
          </p:nvPr>
        </p:nvSpPr>
        <p:spPr/>
        <p:txBody>
          <a:bodyPr/>
          <a:lstStyle/>
          <a:p>
            <a:r>
              <a:rPr lang="en-US" altLang="zh-TW" dirty="0"/>
              <a:t>Where </a:t>
            </a:r>
            <a:r>
              <a:rPr lang="en-US" altLang="zh-TW" dirty="0" err="1"/>
              <a:t>counselling</a:t>
            </a:r>
            <a:r>
              <a:rPr lang="en-US" altLang="zh-TW" dirty="0"/>
              <a:t> psychologists work:</a:t>
            </a:r>
          </a:p>
          <a:p>
            <a:pPr lvl="1"/>
            <a:r>
              <a:rPr lang="en-US" altLang="zh-TW" dirty="0"/>
              <a:t>University </a:t>
            </a:r>
            <a:r>
              <a:rPr lang="en-US" altLang="zh-TW" dirty="0" err="1"/>
              <a:t>counselling</a:t>
            </a:r>
            <a:r>
              <a:rPr lang="en-US" altLang="zh-TW" dirty="0"/>
              <a:t> centre</a:t>
            </a:r>
          </a:p>
          <a:p>
            <a:pPr lvl="1"/>
            <a:r>
              <a:rPr lang="en-US" altLang="zh-TW" dirty="0"/>
              <a:t>Hospital</a:t>
            </a:r>
          </a:p>
          <a:p>
            <a:pPr lvl="1"/>
            <a:r>
              <a:rPr lang="en-US" altLang="zh-TW" dirty="0"/>
              <a:t>Sports organization</a:t>
            </a:r>
          </a:p>
          <a:p>
            <a:pPr lvl="1"/>
            <a:r>
              <a:rPr lang="en-US" altLang="zh-TW" dirty="0"/>
              <a:t>Voluntary organization</a:t>
            </a:r>
          </a:p>
          <a:p>
            <a:pPr lvl="1"/>
            <a:r>
              <a:rPr lang="en-US" altLang="zh-TW" dirty="0"/>
              <a:t>Commercial organization</a:t>
            </a:r>
          </a:p>
          <a:p>
            <a:pPr lvl="1"/>
            <a:r>
              <a:rPr lang="en-US" altLang="zh-TW" dirty="0"/>
              <a:t>School</a:t>
            </a:r>
          </a:p>
          <a:p>
            <a:pPr lvl="1"/>
            <a:r>
              <a:rPr lang="en-US" altLang="zh-TW" dirty="0"/>
              <a:t>Early education, etc.</a:t>
            </a:r>
          </a:p>
          <a:p>
            <a:pPr lvl="1"/>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a:t>
            </a:r>
            <a:r>
              <a:rPr lang="en-US" altLang="zh-TW" dirty="0" err="1"/>
              <a:t>Counselling</a:t>
            </a:r>
            <a:r>
              <a:rPr lang="en-US" altLang="zh-TW" dirty="0"/>
              <a:t> Psychology</a:t>
            </a:r>
            <a:endParaRPr lang="zh-TW" altLang="en-US" dirty="0"/>
          </a:p>
        </p:txBody>
      </p:sp>
      <p:sp>
        <p:nvSpPr>
          <p:cNvPr id="3" name="內容版面配置區 2"/>
          <p:cNvSpPr>
            <a:spLocks noGrp="1"/>
          </p:cNvSpPr>
          <p:nvPr>
            <p:ph sz="half" idx="1"/>
          </p:nvPr>
        </p:nvSpPr>
        <p:spPr/>
        <p:txBody>
          <a:bodyPr>
            <a:normAutofit lnSpcReduction="10000"/>
          </a:bodyPr>
          <a:lstStyle/>
          <a:p>
            <a:r>
              <a:rPr lang="en-US" altLang="zh-TW" dirty="0"/>
              <a:t>Key work areas:</a:t>
            </a:r>
          </a:p>
          <a:p>
            <a:pPr lvl="1"/>
            <a:r>
              <a:rPr lang="en-US" altLang="zh-TW" dirty="0"/>
              <a:t>Assessment</a:t>
            </a:r>
          </a:p>
          <a:p>
            <a:pPr lvl="1"/>
            <a:r>
              <a:rPr lang="en-US" altLang="zh-TW" dirty="0" err="1"/>
              <a:t>Counselling</a:t>
            </a:r>
            <a:endParaRPr lang="en-US" altLang="zh-TW" dirty="0"/>
          </a:p>
          <a:p>
            <a:pPr lvl="1"/>
            <a:r>
              <a:rPr lang="en-US" altLang="zh-TW" dirty="0"/>
              <a:t>Public education</a:t>
            </a:r>
          </a:p>
          <a:p>
            <a:pPr lvl="1"/>
            <a:r>
              <a:rPr lang="en-US" altLang="zh-TW" dirty="0"/>
              <a:t>Training</a:t>
            </a:r>
          </a:p>
          <a:p>
            <a:pPr lvl="1"/>
            <a:r>
              <a:rPr lang="en-US" altLang="zh-TW" dirty="0"/>
              <a:t>Research &amp; development</a:t>
            </a:r>
          </a:p>
          <a:p>
            <a:endParaRPr lang="zh-TW" altLang="en-US" dirty="0"/>
          </a:p>
        </p:txBody>
      </p:sp>
      <p:sp>
        <p:nvSpPr>
          <p:cNvPr id="4" name="內容版面配置區 3"/>
          <p:cNvSpPr>
            <a:spLocks noGrp="1"/>
          </p:cNvSpPr>
          <p:nvPr>
            <p:ph sz="half" idx="2"/>
          </p:nvPr>
        </p:nvSpPr>
        <p:spPr/>
        <p:txBody>
          <a:bodyPr>
            <a:normAutofit lnSpcReduction="10000"/>
          </a:bodyPr>
          <a:lstStyle/>
          <a:p>
            <a:r>
              <a:rPr lang="en-US" altLang="zh-TW" dirty="0"/>
              <a:t>Issues</a:t>
            </a:r>
          </a:p>
          <a:p>
            <a:pPr lvl="1"/>
            <a:r>
              <a:rPr lang="en-US" altLang="zh-TW" dirty="0"/>
              <a:t>Emotional problem</a:t>
            </a:r>
          </a:p>
          <a:p>
            <a:pPr lvl="1"/>
            <a:r>
              <a:rPr lang="en-US" altLang="zh-TW" dirty="0"/>
              <a:t>Stress management</a:t>
            </a:r>
          </a:p>
          <a:p>
            <a:pPr lvl="1"/>
            <a:r>
              <a:rPr lang="en-US" altLang="zh-TW" dirty="0"/>
              <a:t>Interpersonal relationship</a:t>
            </a:r>
          </a:p>
          <a:p>
            <a:pPr lvl="1"/>
            <a:r>
              <a:rPr lang="en-US" altLang="zh-TW" dirty="0"/>
              <a:t>Life </a:t>
            </a:r>
            <a:r>
              <a:rPr lang="en-US" altLang="zh-TW" dirty="0" err="1"/>
              <a:t>adjustement</a:t>
            </a:r>
            <a:endParaRPr lang="en-US" altLang="zh-TW" dirty="0"/>
          </a:p>
          <a:p>
            <a:pPr lvl="1"/>
            <a:r>
              <a:rPr lang="en-US" altLang="zh-TW" dirty="0"/>
              <a:t>Family relationship &amp; parenting</a:t>
            </a:r>
          </a:p>
          <a:p>
            <a:pPr lvl="1"/>
            <a:r>
              <a:rPr lang="en-US" altLang="zh-TW" dirty="0"/>
              <a:t>Personal development &amp; planning</a:t>
            </a:r>
          </a:p>
          <a:p>
            <a:pPr lvl="1"/>
            <a:r>
              <a:rPr lang="en-US" altLang="zh-TW" dirty="0"/>
              <a:t>Life or work crisis</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a:t>
            </a:r>
            <a:r>
              <a:rPr lang="en-US" altLang="zh-TW" dirty="0" err="1"/>
              <a:t>Counselling</a:t>
            </a:r>
            <a:r>
              <a:rPr lang="en-US" altLang="zh-TW" dirty="0"/>
              <a:t> Psychology</a:t>
            </a:r>
            <a:endParaRPr lang="zh-TW" altLang="en-US" dirty="0"/>
          </a:p>
        </p:txBody>
      </p:sp>
      <p:sp>
        <p:nvSpPr>
          <p:cNvPr id="3" name="內容版面配置區 2"/>
          <p:cNvSpPr>
            <a:spLocks noGrp="1"/>
          </p:cNvSpPr>
          <p:nvPr>
            <p:ph idx="1"/>
          </p:nvPr>
        </p:nvSpPr>
        <p:spPr/>
        <p:txBody>
          <a:bodyPr/>
          <a:lstStyle/>
          <a:p>
            <a:r>
              <a:rPr lang="en-US" altLang="zh-TW" dirty="0" err="1"/>
              <a:t>Counselling</a:t>
            </a:r>
            <a:r>
              <a:rPr lang="en-US" altLang="zh-TW" dirty="0"/>
              <a:t> psychologists may use different therapeutic approaches, including:</a:t>
            </a:r>
          </a:p>
          <a:p>
            <a:pPr lvl="1"/>
            <a:r>
              <a:rPr lang="en-US" altLang="zh-TW" dirty="0"/>
              <a:t>Person-Centered Therapy</a:t>
            </a:r>
          </a:p>
          <a:p>
            <a:pPr lvl="1"/>
            <a:r>
              <a:rPr lang="en-US" altLang="zh-TW" dirty="0"/>
              <a:t>Psychodynamic Psychotherapy</a:t>
            </a:r>
          </a:p>
          <a:p>
            <a:pPr lvl="1"/>
            <a:r>
              <a:rPr lang="en-US" altLang="zh-TW" dirty="0"/>
              <a:t>Cognitive-</a:t>
            </a:r>
            <a:r>
              <a:rPr lang="en-US" altLang="zh-TW" dirty="0" err="1"/>
              <a:t>Behavioural</a:t>
            </a:r>
            <a:r>
              <a:rPr lang="en-US" altLang="zh-TW" dirty="0"/>
              <a:t> Therapy</a:t>
            </a:r>
          </a:p>
          <a:p>
            <a:pPr lvl="1"/>
            <a:r>
              <a:rPr lang="en-US" altLang="zh-TW" dirty="0"/>
              <a:t>Solution-Focused Therapy</a:t>
            </a:r>
          </a:p>
          <a:p>
            <a:pPr lvl="1"/>
            <a:r>
              <a:rPr lang="en-US" altLang="zh-TW" dirty="0"/>
              <a:t>Family Therapy</a:t>
            </a:r>
          </a:p>
          <a:p>
            <a:pPr lvl="1"/>
            <a:r>
              <a:rPr lang="en-US" altLang="zh-TW" dirty="0"/>
              <a:t>Play Therapy</a:t>
            </a:r>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Forensic / Criminal Psychology?</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No such profession in HK</a:t>
            </a:r>
          </a:p>
          <a:p>
            <a:r>
              <a:rPr lang="en-US" altLang="zh-TW" dirty="0"/>
              <a:t>Most forensic / criminal psychology services are covered by clinical psychologists working in:</a:t>
            </a:r>
          </a:p>
          <a:p>
            <a:pPr lvl="1"/>
            <a:r>
              <a:rPr lang="en-US" altLang="zh-TW" dirty="0"/>
              <a:t>Correctional Services Department</a:t>
            </a:r>
          </a:p>
          <a:p>
            <a:pPr lvl="1"/>
            <a:r>
              <a:rPr lang="en-US" altLang="zh-TW" dirty="0"/>
              <a:t>Hong Kong Police Force</a:t>
            </a:r>
          </a:p>
          <a:p>
            <a:pPr lvl="1"/>
            <a:r>
              <a:rPr lang="en-US" altLang="zh-TW" dirty="0"/>
              <a:t>Social Welfare Department</a:t>
            </a:r>
          </a:p>
          <a:p>
            <a:pPr lvl="1"/>
            <a:r>
              <a:rPr lang="en-US" altLang="zh-TW" dirty="0"/>
              <a:t>Hospital Authority </a:t>
            </a:r>
          </a:p>
          <a:p>
            <a:pPr lvl="1"/>
            <a:r>
              <a:rPr lang="en-US" altLang="zh-TW" dirty="0"/>
              <a:t>NGOs with services for offenders &amp; </a:t>
            </a:r>
            <a:r>
              <a:rPr lang="en-US" altLang="zh-TW"/>
              <a:t>people with addictive </a:t>
            </a:r>
            <a:r>
              <a:rPr lang="en-US" altLang="zh-TW" dirty="0" err="1"/>
              <a:t>behaviours</a:t>
            </a:r>
            <a:endParaRPr lang="en-US" altLang="zh-TW" dirty="0"/>
          </a:p>
          <a:p>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UK</a:t>
            </a:r>
            <a:endParaRPr lang="zh-TW" altLang="en-US" dirty="0"/>
          </a:p>
        </p:txBody>
      </p:sp>
      <p:sp>
        <p:nvSpPr>
          <p:cNvPr id="3" name="內容版面配置區 2"/>
          <p:cNvSpPr>
            <a:spLocks noGrp="1"/>
          </p:cNvSpPr>
          <p:nvPr>
            <p:ph idx="1"/>
          </p:nvPr>
        </p:nvSpPr>
        <p:spPr/>
        <p:txBody>
          <a:bodyPr>
            <a:normAutofit lnSpcReduction="10000"/>
          </a:bodyPr>
          <a:lstStyle/>
          <a:p>
            <a:r>
              <a:rPr lang="en-US" b="1" dirty="0"/>
              <a:t>Health and Care Professions Council (HCPC)</a:t>
            </a:r>
          </a:p>
          <a:p>
            <a:r>
              <a:rPr lang="en-US" b="1" dirty="0"/>
              <a:t>2231 “Practitioner Psychologists” or “Registered Psychologists” in UK:</a:t>
            </a:r>
          </a:p>
          <a:p>
            <a:pPr lvl="1">
              <a:buNone/>
            </a:pPr>
            <a:r>
              <a:rPr lang="en-US" dirty="0"/>
              <a:t>	Clinical psychologists </a:t>
            </a:r>
            <a:br>
              <a:rPr lang="en-US" dirty="0"/>
            </a:br>
            <a:r>
              <a:rPr lang="en-US" dirty="0" err="1"/>
              <a:t>Counselling</a:t>
            </a:r>
            <a:r>
              <a:rPr lang="en-US" dirty="0"/>
              <a:t> psychologists </a:t>
            </a:r>
            <a:br>
              <a:rPr lang="en-US" dirty="0"/>
            </a:br>
            <a:r>
              <a:rPr lang="en-US" dirty="0"/>
              <a:t>Educational psychologists </a:t>
            </a:r>
            <a:br>
              <a:rPr lang="en-US" dirty="0"/>
            </a:br>
            <a:r>
              <a:rPr lang="en-US" dirty="0"/>
              <a:t>Forensic psychologists </a:t>
            </a:r>
            <a:br>
              <a:rPr lang="en-US" dirty="0"/>
            </a:br>
            <a:r>
              <a:rPr lang="en-US" dirty="0"/>
              <a:t>Health psychologists </a:t>
            </a:r>
            <a:br>
              <a:rPr lang="en-US" dirty="0"/>
            </a:br>
            <a:r>
              <a:rPr lang="en-US" dirty="0"/>
              <a:t>Occupational psychologists</a:t>
            </a:r>
            <a:br>
              <a:rPr lang="en-US" dirty="0"/>
            </a:br>
            <a:r>
              <a:rPr lang="en-US" dirty="0"/>
              <a:t>Sport and exercise psychologists </a:t>
            </a:r>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UK</a:t>
            </a:r>
            <a:endParaRPr lang="zh-TW" altLang="en-US" dirty="0"/>
          </a:p>
        </p:txBody>
      </p:sp>
      <p:sp>
        <p:nvSpPr>
          <p:cNvPr id="3" name="內容版面配置區 2"/>
          <p:cNvSpPr>
            <a:spLocks noGrp="1"/>
          </p:cNvSpPr>
          <p:nvPr>
            <p:ph idx="1"/>
          </p:nvPr>
        </p:nvSpPr>
        <p:spPr/>
        <p:txBody>
          <a:bodyPr/>
          <a:lstStyle/>
          <a:p>
            <a:r>
              <a:rPr lang="en-US" altLang="zh-TW" dirty="0"/>
              <a:t>Recognized degree in Psychology &amp;</a:t>
            </a:r>
          </a:p>
          <a:p>
            <a:r>
              <a:rPr lang="en-US" altLang="zh-TW" dirty="0"/>
              <a:t>Doctoral degree in the specific area of Psychology with practice component &amp;</a:t>
            </a:r>
          </a:p>
          <a:p>
            <a:r>
              <a:rPr lang="en-US" altLang="zh-TW" dirty="0"/>
              <a:t>Registration with HCPC</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USA</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a:t>American Psychological Association (APA)</a:t>
            </a:r>
          </a:p>
          <a:p>
            <a:r>
              <a:rPr lang="en-US" dirty="0"/>
              <a:t>Association of State and Provincial Psychology Boards (ASPPB)</a:t>
            </a:r>
          </a:p>
          <a:p>
            <a:r>
              <a:rPr lang="en-US" b="1" dirty="0"/>
              <a:t>Doctoral degree </a:t>
            </a:r>
            <a:r>
              <a:rPr lang="en-US" dirty="0"/>
              <a:t>in </a:t>
            </a:r>
          </a:p>
          <a:p>
            <a:pPr lvl="1"/>
            <a:r>
              <a:rPr lang="en-US" dirty="0"/>
              <a:t>Clinical psychology, </a:t>
            </a:r>
          </a:p>
          <a:p>
            <a:pPr lvl="1"/>
            <a:r>
              <a:rPr lang="en-US" dirty="0"/>
              <a:t>Counseling,</a:t>
            </a:r>
          </a:p>
          <a:p>
            <a:pPr lvl="1"/>
            <a:r>
              <a:rPr lang="en-US" dirty="0"/>
              <a:t>School psychology, etc</a:t>
            </a:r>
          </a:p>
          <a:p>
            <a:r>
              <a:rPr lang="en-US" dirty="0"/>
              <a:t>accruing </a:t>
            </a:r>
            <a:r>
              <a:rPr lang="en-US" b="1" dirty="0"/>
              <a:t>postdoctoral </a:t>
            </a:r>
            <a:r>
              <a:rPr lang="en-US" dirty="0"/>
              <a:t>clinical hours and passing the Examination for Professional Practice in Psychology (</a:t>
            </a:r>
            <a:r>
              <a:rPr lang="en-US" b="1" dirty="0"/>
              <a:t>EPPP</a:t>
            </a:r>
            <a:r>
              <a:rPr lang="en-US" dirty="0"/>
              <a:t>)</a:t>
            </a:r>
          </a:p>
          <a:p>
            <a:r>
              <a:rPr lang="en-US" altLang="zh-TW" dirty="0"/>
              <a:t>106,500 “Licensed Psychologists” (2014)</a:t>
            </a:r>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USA – APA </a:t>
            </a:r>
            <a:r>
              <a:rPr lang="en-US" dirty="0"/>
              <a:t>Recognized Specialties in Professional Psychology </a:t>
            </a:r>
            <a:endParaRPr lang="zh-TW" altLang="en-US" dirty="0"/>
          </a:p>
        </p:txBody>
      </p:sp>
      <p:sp>
        <p:nvSpPr>
          <p:cNvPr id="3" name="內容版面配置區 2"/>
          <p:cNvSpPr>
            <a:spLocks noGrp="1"/>
          </p:cNvSpPr>
          <p:nvPr>
            <p:ph sz="half" idx="1"/>
          </p:nvPr>
        </p:nvSpPr>
        <p:spPr/>
        <p:txBody>
          <a:bodyPr>
            <a:normAutofit fontScale="92500" lnSpcReduction="10000"/>
          </a:bodyPr>
          <a:lstStyle/>
          <a:p>
            <a:r>
              <a:rPr lang="en-US" dirty="0"/>
              <a:t>Clinical Neuropsychology</a:t>
            </a:r>
          </a:p>
          <a:p>
            <a:r>
              <a:rPr lang="en-US" dirty="0"/>
              <a:t>Clinical Health Psychology</a:t>
            </a:r>
          </a:p>
          <a:p>
            <a:r>
              <a:rPr lang="en-US" dirty="0"/>
              <a:t>Psychoanalysis in Psychology</a:t>
            </a:r>
          </a:p>
          <a:p>
            <a:r>
              <a:rPr lang="en-US" dirty="0"/>
              <a:t>School Psychology </a:t>
            </a:r>
          </a:p>
          <a:p>
            <a:r>
              <a:rPr lang="en-US" dirty="0"/>
              <a:t>Clinical Psychology</a:t>
            </a:r>
          </a:p>
          <a:p>
            <a:r>
              <a:rPr lang="en-US" dirty="0"/>
              <a:t>Clinical Child Psychology</a:t>
            </a:r>
          </a:p>
          <a:p>
            <a:r>
              <a:rPr lang="en-US" dirty="0"/>
              <a:t>Counseling Psychology</a:t>
            </a:r>
          </a:p>
          <a:p>
            <a:r>
              <a:rPr lang="en-US" dirty="0"/>
              <a:t>Industrial Organizational Psychology</a:t>
            </a:r>
          </a:p>
        </p:txBody>
      </p:sp>
      <p:sp>
        <p:nvSpPr>
          <p:cNvPr id="4" name="內容版面配置區 3"/>
          <p:cNvSpPr>
            <a:spLocks noGrp="1"/>
          </p:cNvSpPr>
          <p:nvPr>
            <p:ph sz="half" idx="2"/>
          </p:nvPr>
        </p:nvSpPr>
        <p:spPr/>
        <p:txBody>
          <a:bodyPr>
            <a:normAutofit fontScale="92500" lnSpcReduction="10000"/>
          </a:bodyPr>
          <a:lstStyle/>
          <a:p>
            <a:r>
              <a:rPr lang="en-US" dirty="0"/>
              <a:t>Behavioral and Cognitive Psychology</a:t>
            </a:r>
          </a:p>
          <a:p>
            <a:r>
              <a:rPr lang="en-US" dirty="0"/>
              <a:t>Forensic Psychology</a:t>
            </a:r>
          </a:p>
          <a:p>
            <a:r>
              <a:rPr lang="en-US" dirty="0"/>
              <a:t>Family Psychology</a:t>
            </a:r>
          </a:p>
          <a:p>
            <a:r>
              <a:rPr lang="en-US" dirty="0"/>
              <a:t>Professional </a:t>
            </a:r>
            <a:r>
              <a:rPr lang="en-US" dirty="0" err="1"/>
              <a:t>Geropsychology</a:t>
            </a:r>
            <a:endParaRPr lang="en-US" dirty="0"/>
          </a:p>
          <a:p>
            <a:r>
              <a:rPr lang="en-US" dirty="0"/>
              <a:t>Police and Public Safety Psychology</a:t>
            </a:r>
          </a:p>
          <a:p>
            <a:r>
              <a:rPr lang="en-US" dirty="0"/>
              <a:t>Sleep psychology</a:t>
            </a:r>
          </a:p>
          <a:p>
            <a:r>
              <a:rPr lang="en-US" dirty="0"/>
              <a:t>Rehabilitation Psychology</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Hong Kong</a:t>
            </a:r>
            <a:endParaRPr lang="zh-TW" altLang="en-US" dirty="0"/>
          </a:p>
        </p:txBody>
      </p:sp>
      <p:sp>
        <p:nvSpPr>
          <p:cNvPr id="3" name="內容版面配置區 2"/>
          <p:cNvSpPr>
            <a:spLocks noGrp="1"/>
          </p:cNvSpPr>
          <p:nvPr>
            <p:ph idx="1"/>
          </p:nvPr>
        </p:nvSpPr>
        <p:spPr/>
        <p:txBody>
          <a:bodyPr>
            <a:normAutofit/>
          </a:bodyPr>
          <a:lstStyle/>
          <a:p>
            <a:r>
              <a:rPr lang="en-US" altLang="zh-TW" dirty="0"/>
              <a:t>The Hong Kong Psychological Society (HKPS)</a:t>
            </a:r>
          </a:p>
          <a:p>
            <a:r>
              <a:rPr lang="en-US" altLang="zh-TW" dirty="0"/>
              <a:t>4 Divisions</a:t>
            </a:r>
          </a:p>
          <a:p>
            <a:pPr lvl="1"/>
            <a:r>
              <a:rPr lang="en-US" altLang="zh-TW" dirty="0"/>
              <a:t>Clinical Psychology (DCP)</a:t>
            </a:r>
          </a:p>
          <a:p>
            <a:pPr lvl="1"/>
            <a:r>
              <a:rPr lang="en-US" altLang="zh-TW" dirty="0"/>
              <a:t>Educational Psychology (DEP)</a:t>
            </a:r>
          </a:p>
          <a:p>
            <a:pPr lvl="1"/>
            <a:r>
              <a:rPr lang="en-US" altLang="zh-TW" dirty="0"/>
              <a:t>Industrial-Organizational Psychology (DIOP)</a:t>
            </a:r>
          </a:p>
          <a:p>
            <a:pPr lvl="1"/>
            <a:r>
              <a:rPr lang="en-US" altLang="zh-TW" dirty="0"/>
              <a:t>Counselling Psychology (</a:t>
            </a:r>
            <a:r>
              <a:rPr lang="en-US" altLang="zh-TW" dirty="0" err="1"/>
              <a:t>DCoP</a:t>
            </a:r>
            <a:r>
              <a:rPr lang="en-US" altLang="zh-TW"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Australia</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dirty="0"/>
              <a:t>Psychology Board of Australia </a:t>
            </a:r>
          </a:p>
          <a:p>
            <a:r>
              <a:rPr lang="en-AU" dirty="0"/>
              <a:t>Area of practice endorsements by state or territory:</a:t>
            </a:r>
            <a:endParaRPr lang="en-US" dirty="0"/>
          </a:p>
          <a:p>
            <a:pPr lvl="1"/>
            <a:r>
              <a:rPr lang="en-AU" dirty="0"/>
              <a:t>Clinical neuropsychology</a:t>
            </a:r>
          </a:p>
          <a:p>
            <a:pPr lvl="1"/>
            <a:r>
              <a:rPr lang="en-AU" dirty="0"/>
              <a:t>Clinical psychology</a:t>
            </a:r>
          </a:p>
          <a:p>
            <a:pPr lvl="1"/>
            <a:r>
              <a:rPr lang="en-AU" dirty="0"/>
              <a:t>Community psychology</a:t>
            </a:r>
          </a:p>
          <a:p>
            <a:pPr lvl="1"/>
            <a:r>
              <a:rPr lang="en-AU" dirty="0"/>
              <a:t>Counselling psychology</a:t>
            </a:r>
          </a:p>
          <a:p>
            <a:pPr lvl="1"/>
            <a:r>
              <a:rPr lang="en-AU" dirty="0"/>
              <a:t>Educational and developmental psychology</a:t>
            </a:r>
            <a:endParaRPr lang="zh-TW" altLang="en-US" dirty="0"/>
          </a:p>
          <a:p>
            <a:pPr lvl="1"/>
            <a:r>
              <a:rPr lang="en-AU" dirty="0"/>
              <a:t>Forensic psychology</a:t>
            </a:r>
          </a:p>
          <a:p>
            <a:pPr lvl="1"/>
            <a:r>
              <a:rPr lang="en-AU" dirty="0"/>
              <a:t>Health psychology</a:t>
            </a:r>
          </a:p>
          <a:p>
            <a:pPr lvl="1"/>
            <a:r>
              <a:rPr lang="en-AU" dirty="0"/>
              <a:t>Organisational psychology</a:t>
            </a:r>
          </a:p>
          <a:p>
            <a:pPr lvl="1"/>
            <a:r>
              <a:rPr lang="en-AU" dirty="0"/>
              <a:t>Sport and exercise psychology</a:t>
            </a:r>
          </a:p>
          <a:p>
            <a:r>
              <a:rPr lang="en-AU" altLang="zh-TW" dirty="0"/>
              <a:t>Total: 11,702 (2017)</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Canada</a:t>
            </a:r>
            <a:endParaRPr lang="zh-TW" altLang="en-US" dirty="0"/>
          </a:p>
        </p:txBody>
      </p:sp>
      <p:sp>
        <p:nvSpPr>
          <p:cNvPr id="3" name="內容版面配置區 2"/>
          <p:cNvSpPr>
            <a:spLocks noGrp="1"/>
          </p:cNvSpPr>
          <p:nvPr>
            <p:ph idx="1"/>
          </p:nvPr>
        </p:nvSpPr>
        <p:spPr/>
        <p:txBody>
          <a:bodyPr>
            <a:normAutofit fontScale="92500"/>
          </a:bodyPr>
          <a:lstStyle/>
          <a:p>
            <a:r>
              <a:rPr lang="en-US" altLang="zh-TW" dirty="0"/>
              <a:t>Canadian Psychological Association (CPA)</a:t>
            </a:r>
          </a:p>
          <a:p>
            <a:r>
              <a:rPr lang="en-US" dirty="0"/>
              <a:t>Each province and territory has a psychological regulatory body </a:t>
            </a:r>
          </a:p>
          <a:p>
            <a:pPr lvl="1"/>
            <a:r>
              <a:rPr lang="en-US" dirty="0"/>
              <a:t>Hold a doctorate degree in psychology from an accredited program; a master’s degree is accepted in some provinces</a:t>
            </a:r>
          </a:p>
          <a:p>
            <a:pPr lvl="1"/>
            <a:r>
              <a:rPr lang="en-US" dirty="0"/>
              <a:t>Pass the Exam for Professional Practice in Psychology and/or other written or oral examinations (applicable in most provinces)</a:t>
            </a:r>
          </a:p>
          <a:p>
            <a:pPr lvl="1"/>
            <a:r>
              <a:rPr lang="en-US" dirty="0"/>
              <a:t>Register with a provincial/territorial regulatory body </a:t>
            </a:r>
            <a:endParaRPr lang="zh-TW"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Canada: areas of practice</a:t>
            </a:r>
            <a:endParaRPr lang="zh-TW" altLang="en-US" dirty="0"/>
          </a:p>
        </p:txBody>
      </p:sp>
      <p:sp>
        <p:nvSpPr>
          <p:cNvPr id="3" name="內容版面配置區 2"/>
          <p:cNvSpPr>
            <a:spLocks noGrp="1"/>
          </p:cNvSpPr>
          <p:nvPr>
            <p:ph idx="1"/>
          </p:nvPr>
        </p:nvSpPr>
        <p:spPr/>
        <p:txBody>
          <a:bodyPr/>
          <a:lstStyle/>
          <a:p>
            <a:r>
              <a:rPr lang="en-US" dirty="0"/>
              <a:t>Clinical psychology</a:t>
            </a:r>
          </a:p>
          <a:p>
            <a:r>
              <a:rPr lang="en-US" dirty="0" err="1"/>
              <a:t>Counselling</a:t>
            </a:r>
            <a:r>
              <a:rPr lang="en-US" dirty="0"/>
              <a:t> psychology</a:t>
            </a:r>
          </a:p>
          <a:p>
            <a:r>
              <a:rPr lang="en-US" dirty="0"/>
              <a:t>Clinical neuropsychology</a:t>
            </a:r>
          </a:p>
          <a:p>
            <a:r>
              <a:rPr lang="en-US" dirty="0"/>
              <a:t>School psychology</a:t>
            </a:r>
          </a:p>
          <a:p>
            <a:r>
              <a:rPr lang="en-US" dirty="0"/>
              <a:t>Correctional/forensic psychology</a:t>
            </a:r>
          </a:p>
          <a:p>
            <a:r>
              <a:rPr lang="en-US" dirty="0"/>
              <a:t>Health psychology</a:t>
            </a:r>
          </a:p>
          <a:p>
            <a:r>
              <a:rPr lang="en-US" dirty="0"/>
              <a:t>Rehabilitation psychology</a:t>
            </a:r>
          </a:p>
          <a:p>
            <a:r>
              <a:rPr lang="en-US" dirty="0"/>
              <a:t>Industrial/organizational psychology</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Thanks!</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Hong Kong</a:t>
            </a:r>
            <a:endParaRPr lang="zh-TW" altLang="en-US" dirty="0"/>
          </a:p>
        </p:txBody>
      </p:sp>
      <p:sp>
        <p:nvSpPr>
          <p:cNvPr id="3" name="內容版面配置區 2"/>
          <p:cNvSpPr>
            <a:spLocks noGrp="1"/>
          </p:cNvSpPr>
          <p:nvPr>
            <p:ph idx="1"/>
          </p:nvPr>
        </p:nvSpPr>
        <p:spPr/>
        <p:txBody>
          <a:bodyPr/>
          <a:lstStyle/>
          <a:p>
            <a:r>
              <a:rPr lang="en-US" altLang="zh-TW" dirty="0"/>
              <a:t>All 4 Divisions:</a:t>
            </a:r>
          </a:p>
          <a:p>
            <a:pPr lvl="1"/>
            <a:r>
              <a:rPr lang="en-US" altLang="zh-TW" dirty="0"/>
              <a:t>Must be HKPS member (recognized degree in Psychology), &amp;</a:t>
            </a:r>
          </a:p>
          <a:p>
            <a:pPr lvl="1"/>
            <a:r>
              <a:rPr lang="en-US" altLang="zh-TW" dirty="0"/>
              <a:t>Must possess a post-graduate degree in that specific area of psychology with supervised practice component recognized by the Division</a:t>
            </a:r>
          </a:p>
          <a:p>
            <a:pPr lvl="1"/>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583A-2CE7-6C41-BB36-5D69185B8FCC}"/>
              </a:ext>
            </a:extLst>
          </p:cNvPr>
          <p:cNvSpPr>
            <a:spLocks noGrp="1"/>
          </p:cNvSpPr>
          <p:nvPr>
            <p:ph type="title"/>
          </p:nvPr>
        </p:nvSpPr>
        <p:spPr/>
        <p:txBody>
          <a:bodyPr/>
          <a:lstStyle/>
          <a:p>
            <a:r>
              <a:rPr lang="en-US" dirty="0"/>
              <a:t>Registration/Licensure</a:t>
            </a:r>
          </a:p>
        </p:txBody>
      </p:sp>
      <p:sp>
        <p:nvSpPr>
          <p:cNvPr id="3" name="Content Placeholder 2">
            <a:extLst>
              <a:ext uri="{FF2B5EF4-FFF2-40B4-BE49-F238E27FC236}">
                <a16:creationId xmlns:a16="http://schemas.microsoft.com/office/drawing/2014/main" id="{309C2C49-5581-1544-B6C7-6E2093B708F6}"/>
              </a:ext>
            </a:extLst>
          </p:cNvPr>
          <p:cNvSpPr>
            <a:spLocks noGrp="1"/>
          </p:cNvSpPr>
          <p:nvPr>
            <p:ph idx="1"/>
          </p:nvPr>
        </p:nvSpPr>
        <p:spPr/>
        <p:txBody>
          <a:bodyPr/>
          <a:lstStyle/>
          <a:p>
            <a:r>
              <a:rPr lang="en-US" altLang="zh-TW" dirty="0"/>
              <a:t>Society-based registration</a:t>
            </a:r>
          </a:p>
          <a:p>
            <a:pPr lvl="1"/>
            <a:r>
              <a:rPr lang="en-US" altLang="zh-TW" dirty="0"/>
              <a:t>Basic &amp; upper degrees in Psychology + career exp.</a:t>
            </a:r>
          </a:p>
          <a:p>
            <a:pPr lvl="1"/>
            <a:r>
              <a:rPr lang="en-US" altLang="zh-TW" dirty="0"/>
              <a:t>RCP, REP, RIOP, </a:t>
            </a:r>
            <a:r>
              <a:rPr lang="en-US" altLang="zh-TW" dirty="0" err="1"/>
              <a:t>RCoP</a:t>
            </a:r>
            <a:r>
              <a:rPr lang="en-US" altLang="zh-TW" dirty="0"/>
              <a:t>, RP</a:t>
            </a:r>
          </a:p>
          <a:p>
            <a:r>
              <a:rPr lang="en-US" altLang="zh-TW" dirty="0"/>
              <a:t>Accredited Registers Scheme for Healthcare Professions (AR Scheme)</a:t>
            </a:r>
          </a:p>
          <a:p>
            <a:pPr lvl="1"/>
            <a:r>
              <a:rPr lang="en-US" altLang="zh-TW" dirty="0"/>
              <a:t>Educational Psychologist, Clinical Psychologist</a:t>
            </a:r>
          </a:p>
          <a:p>
            <a:pPr lvl="1"/>
            <a:r>
              <a:rPr lang="en-US" dirty="0"/>
              <a:t>2019</a:t>
            </a:r>
          </a:p>
        </p:txBody>
      </p:sp>
    </p:spTree>
    <p:extLst>
      <p:ext uri="{BB962C8B-B14F-4D97-AF65-F5344CB8AC3E}">
        <p14:creationId xmlns:p14="http://schemas.microsoft.com/office/powerpoint/2010/main" val="101334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Clinical Psychology</a:t>
            </a:r>
            <a:endParaRPr lang="zh-TW" altLang="en-US" dirty="0"/>
          </a:p>
        </p:txBody>
      </p:sp>
      <p:sp>
        <p:nvSpPr>
          <p:cNvPr id="3" name="內容版面配置區 2"/>
          <p:cNvSpPr>
            <a:spLocks noGrp="1"/>
          </p:cNvSpPr>
          <p:nvPr>
            <p:ph idx="1"/>
          </p:nvPr>
        </p:nvSpPr>
        <p:spPr/>
        <p:txBody>
          <a:bodyPr/>
          <a:lstStyle/>
          <a:p>
            <a:r>
              <a:rPr lang="en-US" altLang="zh-TW" dirty="0">
                <a:hlinkClick r:id="rId2"/>
              </a:rPr>
              <a:t>https://hkps-dcp.org.hk</a:t>
            </a:r>
            <a:endParaRPr lang="en-US" altLang="zh-TW" dirty="0"/>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Educational Psychology</a:t>
            </a:r>
            <a:endParaRPr lang="zh-TW" altLang="en-US" dirty="0"/>
          </a:p>
        </p:txBody>
      </p:sp>
      <p:sp>
        <p:nvSpPr>
          <p:cNvPr id="3" name="內容版面配置區 2"/>
          <p:cNvSpPr>
            <a:spLocks noGrp="1"/>
          </p:cNvSpPr>
          <p:nvPr>
            <p:ph idx="1"/>
          </p:nvPr>
        </p:nvSpPr>
        <p:spPr/>
        <p:txBody>
          <a:bodyPr/>
          <a:lstStyle/>
          <a:p>
            <a:r>
              <a:rPr lang="en-US" altLang="zh-TW" dirty="0">
                <a:hlinkClick r:id="rId2"/>
              </a:rPr>
              <a:t>http://www.dep.hkps.org.hk</a:t>
            </a:r>
            <a:endParaRPr lang="en-US" altLang="zh-TW" dirty="0"/>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I-O Psychology</a:t>
            </a:r>
            <a:endParaRPr lang="zh-TW" altLang="en-US" dirty="0"/>
          </a:p>
        </p:txBody>
      </p:sp>
      <p:sp>
        <p:nvSpPr>
          <p:cNvPr id="3" name="內容版面配置區 2"/>
          <p:cNvSpPr>
            <a:spLocks noGrp="1"/>
          </p:cNvSpPr>
          <p:nvPr>
            <p:ph idx="1"/>
          </p:nvPr>
        </p:nvSpPr>
        <p:spPr/>
        <p:txBody>
          <a:bodyPr>
            <a:normAutofit lnSpcReduction="10000"/>
          </a:bodyPr>
          <a:lstStyle/>
          <a:p>
            <a:r>
              <a:rPr lang="en-US" dirty="0">
                <a:hlinkClick r:id="rId2"/>
              </a:rPr>
              <a:t>http://www.diop.hkps.org.hk</a:t>
            </a:r>
            <a:endParaRPr lang="en-US" dirty="0"/>
          </a:p>
          <a:p>
            <a:r>
              <a:rPr lang="en-US" dirty="0"/>
              <a:t>Industrial-</a:t>
            </a:r>
            <a:r>
              <a:rPr lang="en-US" dirty="0" err="1"/>
              <a:t>Organisational</a:t>
            </a:r>
            <a:r>
              <a:rPr lang="en-US" dirty="0"/>
              <a:t> Psychology is the study of human </a:t>
            </a:r>
            <a:r>
              <a:rPr lang="en-US" dirty="0" err="1"/>
              <a:t>behaviour</a:t>
            </a:r>
            <a:r>
              <a:rPr lang="en-US" dirty="0"/>
              <a:t> in the </a:t>
            </a:r>
            <a:r>
              <a:rPr lang="en-US" b="1" dirty="0"/>
              <a:t>workplace</a:t>
            </a:r>
            <a:r>
              <a:rPr lang="en-US" dirty="0"/>
              <a:t>. It examines the complexities and the dynamics of interactions amongst individuals, teams, culture, power, resources, technology, job nature, environmental change, corporate strategies, government policies and their combined impact on performance and productivity.</a:t>
            </a:r>
          </a:p>
          <a:p>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I-O Psychology</a:t>
            </a:r>
            <a:endParaRPr lang="zh-TW" altLang="en-US" dirty="0"/>
          </a:p>
        </p:txBody>
      </p:sp>
      <p:sp>
        <p:nvSpPr>
          <p:cNvPr id="3" name="內容版面配置區 2"/>
          <p:cNvSpPr>
            <a:spLocks noGrp="1"/>
          </p:cNvSpPr>
          <p:nvPr>
            <p:ph idx="1"/>
          </p:nvPr>
        </p:nvSpPr>
        <p:spPr/>
        <p:txBody>
          <a:bodyPr>
            <a:normAutofit/>
          </a:bodyPr>
          <a:lstStyle/>
          <a:p>
            <a:r>
              <a:rPr lang="en-US" dirty="0"/>
              <a:t>Industrial-</a:t>
            </a:r>
            <a:r>
              <a:rPr lang="en-US" dirty="0" err="1"/>
              <a:t>Organisational</a:t>
            </a:r>
            <a:r>
              <a:rPr lang="en-US" dirty="0"/>
              <a:t> Psychologists work as consultants, researchers, advisors, facilitators, and/or educators/trainers for government, industries, communities, academic institutions and various types of work </a:t>
            </a:r>
            <a:r>
              <a:rPr lang="en-US" dirty="0" err="1"/>
              <a:t>organisations</a:t>
            </a:r>
            <a:r>
              <a:rPr lang="en-US" dirty="0"/>
              <a:t>. They apply psychological theories, researches, methods and  techniques to </a:t>
            </a:r>
            <a:r>
              <a:rPr lang="en-US" dirty="0" err="1"/>
              <a:t>organisational</a:t>
            </a:r>
            <a:r>
              <a:rPr lang="en-US" dirty="0"/>
              <a:t>, business and societal problems.</a:t>
            </a:r>
          </a:p>
          <a:p>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HK: I-O Psychology</a:t>
            </a:r>
            <a:endParaRPr lang="zh-TW" altLang="en-US" dirty="0"/>
          </a:p>
        </p:txBody>
      </p:sp>
      <p:sp>
        <p:nvSpPr>
          <p:cNvPr id="3" name="內容版面配置區 2"/>
          <p:cNvSpPr>
            <a:spLocks noGrp="1"/>
          </p:cNvSpPr>
          <p:nvPr>
            <p:ph idx="1"/>
          </p:nvPr>
        </p:nvSpPr>
        <p:spPr/>
        <p:txBody>
          <a:bodyPr/>
          <a:lstStyle/>
          <a:p>
            <a:r>
              <a:rPr lang="en-US" dirty="0"/>
              <a:t>In HK, most IO psychologists work either as </a:t>
            </a:r>
            <a:r>
              <a:rPr lang="en-US" b="1" dirty="0"/>
              <a:t>external consultants </a:t>
            </a:r>
            <a:r>
              <a:rPr lang="en-US" dirty="0"/>
              <a:t>(e.g. working in HR consultancy firm / management consultancy firm), or as </a:t>
            </a:r>
            <a:r>
              <a:rPr lang="en-US" b="1" dirty="0"/>
              <a:t>internal consultants </a:t>
            </a:r>
            <a:r>
              <a:rPr lang="en-US" dirty="0"/>
              <a:t>(e.g. working in private sector </a:t>
            </a:r>
            <a:r>
              <a:rPr lang="en-US" dirty="0" err="1"/>
              <a:t>organisations’</a:t>
            </a:r>
            <a:r>
              <a:rPr lang="en-US" dirty="0"/>
              <a:t> internal HR Team / Talent Development Team / </a:t>
            </a:r>
            <a:r>
              <a:rPr lang="en-US" dirty="0" err="1"/>
              <a:t>Organisational</a:t>
            </a:r>
            <a:r>
              <a:rPr lang="en-US" dirty="0"/>
              <a:t> Development Team). Some IO psychologists also work in </a:t>
            </a:r>
            <a:r>
              <a:rPr lang="en-US" b="1" dirty="0"/>
              <a:t>academic and research</a:t>
            </a:r>
            <a:r>
              <a:rPr lang="en-US" dirty="0"/>
              <a:t> positions. </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組">
  <a:themeElements>
    <a:clrScheme name="模組">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模組">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模組">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164</TotalTime>
  <Words>834</Words>
  <Application>Microsoft Macintosh PowerPoint</Application>
  <PresentationFormat>On-screen Show (4:3)</PresentationFormat>
  <Paragraphs>146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新細明體</vt:lpstr>
      <vt:lpstr>Arial</vt:lpstr>
      <vt:lpstr>Corbel</vt:lpstr>
      <vt:lpstr>Wingdings</vt:lpstr>
      <vt:lpstr>Wingdings 2</vt:lpstr>
      <vt:lpstr>Wingdings 3</vt:lpstr>
      <vt:lpstr>模組</vt:lpstr>
      <vt:lpstr>Careers in Psychology Forum and Advisor-Advisee Meeting 2018/19 Other professional careers in Psychology</vt:lpstr>
      <vt:lpstr>Hong Kong</vt:lpstr>
      <vt:lpstr>Hong Kong</vt:lpstr>
      <vt:lpstr>Registration/Licensure</vt:lpstr>
      <vt:lpstr>HK: Clinical Psychology</vt:lpstr>
      <vt:lpstr>HK: Educational Psychology</vt:lpstr>
      <vt:lpstr>HK: I-O Psychology</vt:lpstr>
      <vt:lpstr>HK: I-O Psychology</vt:lpstr>
      <vt:lpstr>HK: I-O Psychology</vt:lpstr>
      <vt:lpstr>HK: I-O Psychology</vt:lpstr>
      <vt:lpstr>HK: Counselling Psychology</vt:lpstr>
      <vt:lpstr>HK: Counselling Psychology</vt:lpstr>
      <vt:lpstr>HK: Counselling Psychology</vt:lpstr>
      <vt:lpstr>HK: Counselling Psychology</vt:lpstr>
      <vt:lpstr>Forensic / Criminal Psychology?</vt:lpstr>
      <vt:lpstr>UK</vt:lpstr>
      <vt:lpstr>UK</vt:lpstr>
      <vt:lpstr>USA</vt:lpstr>
      <vt:lpstr>USA – APA Recognized Specialties in Professional Psychology </vt:lpstr>
      <vt:lpstr>Australia</vt:lpstr>
      <vt:lpstr>Canada</vt:lpstr>
      <vt:lpstr>Canada: areas of practice</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Psychology Forum and Advisor-Advisee Meeting 2017/18 Other professional careers in Psychology</dc:title>
  <dc:creator>epwtsui</dc:creator>
  <cp:lastModifiedBy>shaunlyn</cp:lastModifiedBy>
  <cp:revision>69</cp:revision>
  <dcterms:created xsi:type="dcterms:W3CDTF">2017-10-23T05:42:27Z</dcterms:created>
  <dcterms:modified xsi:type="dcterms:W3CDTF">2018-10-22T04:17:53Z</dcterms:modified>
</cp:coreProperties>
</file>