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1" r:id="rId3"/>
  </p:sldMasterIdLst>
  <p:notesMasterIdLst>
    <p:notesMasterId r:id="rId17"/>
  </p:notesMasterIdLst>
  <p:sldIdLst>
    <p:sldId id="256" r:id="rId4"/>
    <p:sldId id="263" r:id="rId5"/>
    <p:sldId id="266" r:id="rId6"/>
    <p:sldId id="265" r:id="rId7"/>
    <p:sldId id="264" r:id="rId8"/>
    <p:sldId id="267" r:id="rId9"/>
    <p:sldId id="257" r:id="rId10"/>
    <p:sldId id="260" r:id="rId11"/>
    <p:sldId id="269" r:id="rId12"/>
    <p:sldId id="268" r:id="rId13"/>
    <p:sldId id="258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Sector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Education Institutions</c:v>
                </c:pt>
                <c:pt idx="1">
                  <c:v>Commerce &amp; Industry</c:v>
                </c:pt>
                <c:pt idx="2">
                  <c:v>Community, Social &amp; Personal Services</c:v>
                </c:pt>
                <c:pt idx="3">
                  <c:v>Civil Service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37</c:v>
                </c:pt>
                <c:pt idx="2">
                  <c:v>20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edars.hku.hk/" TargetMode="External"/><Relationship Id="rId1" Type="http://schemas.openxmlformats.org/officeDocument/2006/relationships/hyperlink" Target="mailto:careers@hku.hk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@hku.hk" TargetMode="External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6.png"/><Relationship Id="rId5" Type="http://schemas.openxmlformats.org/officeDocument/2006/relationships/hyperlink" Target="http://cedars.hku.hk/" TargetMode="External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5DA07-F311-4415-9DA4-ED46B37631C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E28770B-A2F3-4AB9-9044-2CD0BE4F83BE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70C0"/>
              </a:solidFill>
            </a:rPr>
            <a:t>By Sept 91%</a:t>
          </a:r>
          <a:endParaRPr lang="en-US" sz="3200" dirty="0">
            <a:solidFill>
              <a:srgbClr val="0070C0"/>
            </a:solidFill>
          </a:endParaRPr>
        </a:p>
      </dgm:t>
    </dgm:pt>
    <dgm:pt modelId="{980D8A35-89C4-4A4E-A8F7-0954E3DC201A}" type="parTrans" cxnId="{AE067C9B-74B8-4348-A126-445E043895A2}">
      <dgm:prSet/>
      <dgm:spPr/>
      <dgm:t>
        <a:bodyPr/>
        <a:lstStyle/>
        <a:p>
          <a:endParaRPr lang="en-US"/>
        </a:p>
      </dgm:t>
    </dgm:pt>
    <dgm:pt modelId="{9FE26B7D-AA7A-43C3-9A29-49D2FD9A8FB4}" type="sibTrans" cxnId="{AE067C9B-74B8-4348-A126-445E043895A2}">
      <dgm:prSet/>
      <dgm:spPr/>
      <dgm:t>
        <a:bodyPr/>
        <a:lstStyle/>
        <a:p>
          <a:endParaRPr lang="en-US"/>
        </a:p>
      </dgm:t>
    </dgm:pt>
    <dgm:pt modelId="{D7E9CEE9-22AA-4E73-A077-579F6EB9F23E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B0F0"/>
              </a:solidFill>
            </a:rPr>
            <a:t>By July 58%</a:t>
          </a:r>
          <a:endParaRPr lang="en-US" sz="2800" dirty="0">
            <a:solidFill>
              <a:srgbClr val="00B0F0"/>
            </a:solidFill>
          </a:endParaRPr>
        </a:p>
      </dgm:t>
    </dgm:pt>
    <dgm:pt modelId="{CF53C57F-70BD-4415-A127-4C92AA0C8DCB}" type="parTrans" cxnId="{FEB213BD-104F-4975-9745-D996C2324903}">
      <dgm:prSet/>
      <dgm:spPr/>
      <dgm:t>
        <a:bodyPr/>
        <a:lstStyle/>
        <a:p>
          <a:endParaRPr lang="en-US"/>
        </a:p>
      </dgm:t>
    </dgm:pt>
    <dgm:pt modelId="{7D7A2C5F-3A99-4E8C-BA94-D9C92CC4F487}" type="sibTrans" cxnId="{FEB213BD-104F-4975-9745-D996C2324903}">
      <dgm:prSet/>
      <dgm:spPr/>
      <dgm:t>
        <a:bodyPr/>
        <a:lstStyle/>
        <a:p>
          <a:endParaRPr lang="en-US"/>
        </a:p>
      </dgm:t>
    </dgm:pt>
    <dgm:pt modelId="{44FE78E2-0A2A-424F-8B29-4C865F1BF8FE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B050"/>
              </a:solidFill>
            </a:rPr>
            <a:t>May or before 27%</a:t>
          </a:r>
          <a:endParaRPr lang="en-US" sz="2000" dirty="0">
            <a:solidFill>
              <a:srgbClr val="00B050"/>
            </a:solidFill>
          </a:endParaRPr>
        </a:p>
      </dgm:t>
    </dgm:pt>
    <dgm:pt modelId="{2871147E-B96B-45D2-AD46-9B424366DD5D}" type="parTrans" cxnId="{B4EBCC6B-3322-4818-B3C1-AA18176E237E}">
      <dgm:prSet/>
      <dgm:spPr/>
      <dgm:t>
        <a:bodyPr/>
        <a:lstStyle/>
        <a:p>
          <a:endParaRPr lang="en-US"/>
        </a:p>
      </dgm:t>
    </dgm:pt>
    <dgm:pt modelId="{4C28896F-8898-42C3-A9DC-361CDE44AC88}" type="sibTrans" cxnId="{B4EBCC6B-3322-4818-B3C1-AA18176E237E}">
      <dgm:prSet/>
      <dgm:spPr/>
      <dgm:t>
        <a:bodyPr/>
        <a:lstStyle/>
        <a:p>
          <a:endParaRPr lang="en-US"/>
        </a:p>
      </dgm:t>
    </dgm:pt>
    <dgm:pt modelId="{D1D51D56-7F3A-4C71-B3C5-D59432392704}" type="pres">
      <dgm:prSet presAssocID="{32D5DA07-F311-4415-9DA4-ED46B37631C7}" presName="Name0" presStyleCnt="0">
        <dgm:presLayoutVars>
          <dgm:dir/>
          <dgm:animLvl val="lvl"/>
          <dgm:resizeHandles val="exact"/>
        </dgm:presLayoutVars>
      </dgm:prSet>
      <dgm:spPr/>
    </dgm:pt>
    <dgm:pt modelId="{EC089C82-08AC-4BBF-A269-06310BAF35B7}" type="pres">
      <dgm:prSet presAssocID="{6E28770B-A2F3-4AB9-9044-2CD0BE4F83BE}" presName="Name8" presStyleCnt="0"/>
      <dgm:spPr/>
    </dgm:pt>
    <dgm:pt modelId="{627EAEEE-E474-4914-AE18-A414A7748A3D}" type="pres">
      <dgm:prSet presAssocID="{6E28770B-A2F3-4AB9-9044-2CD0BE4F83BE}" presName="level" presStyleLbl="node1" presStyleIdx="0" presStyleCnt="3" custLinFactNeighborX="17591" custLinFactNeighborY="8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A2EBC-2A41-4D2B-B270-60693A8ED7F3}" type="pres">
      <dgm:prSet presAssocID="{6E28770B-A2F3-4AB9-9044-2CD0BE4F83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818C4-B508-4ECA-9BE0-F0E8727DFB8D}" type="pres">
      <dgm:prSet presAssocID="{D7E9CEE9-22AA-4E73-A077-579F6EB9F23E}" presName="Name8" presStyleCnt="0"/>
      <dgm:spPr/>
    </dgm:pt>
    <dgm:pt modelId="{41F48C25-F1D7-4AC9-9D2B-A9485200B57C}" type="pres">
      <dgm:prSet presAssocID="{D7E9CEE9-22AA-4E73-A077-579F6EB9F23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6A49A-7CF4-4FEF-8BBF-56277730291D}" type="pres">
      <dgm:prSet presAssocID="{D7E9CEE9-22AA-4E73-A077-579F6EB9F2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C99D9-6D40-4CAD-B3FD-ED1BDA911E01}" type="pres">
      <dgm:prSet presAssocID="{44FE78E2-0A2A-424F-8B29-4C865F1BF8FE}" presName="Name8" presStyleCnt="0"/>
      <dgm:spPr/>
    </dgm:pt>
    <dgm:pt modelId="{3FD90AD5-9952-4F19-8FF8-AE70D4C0F388}" type="pres">
      <dgm:prSet presAssocID="{44FE78E2-0A2A-424F-8B29-4C865F1BF8FE}" presName="level" presStyleLbl="node1" presStyleIdx="2" presStyleCnt="3" custLinFactNeighborX="466" custLinFactNeighborY="-13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1B8BB-03D3-416A-8052-D07EEF5FBC3B}" type="pres">
      <dgm:prSet presAssocID="{44FE78E2-0A2A-424F-8B29-4C865F1BF8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030E3-EA0D-4F5D-AF00-BD45C586FA4B}" type="presOf" srcId="{44FE78E2-0A2A-424F-8B29-4C865F1BF8FE}" destId="{3FD90AD5-9952-4F19-8FF8-AE70D4C0F388}" srcOrd="0" destOrd="0" presId="urn:microsoft.com/office/officeart/2005/8/layout/pyramid3"/>
    <dgm:cxn modelId="{55387094-0AEF-4F5E-935F-CE610DFDA7C9}" type="presOf" srcId="{6E28770B-A2F3-4AB9-9044-2CD0BE4F83BE}" destId="{5CCA2EBC-2A41-4D2B-B270-60693A8ED7F3}" srcOrd="1" destOrd="0" presId="urn:microsoft.com/office/officeart/2005/8/layout/pyramid3"/>
    <dgm:cxn modelId="{FEB213BD-104F-4975-9745-D996C2324903}" srcId="{32D5DA07-F311-4415-9DA4-ED46B37631C7}" destId="{D7E9CEE9-22AA-4E73-A077-579F6EB9F23E}" srcOrd="1" destOrd="0" parTransId="{CF53C57F-70BD-4415-A127-4C92AA0C8DCB}" sibTransId="{7D7A2C5F-3A99-4E8C-BA94-D9C92CC4F487}"/>
    <dgm:cxn modelId="{197C8768-CC62-418C-9806-1CCB9D07C6F0}" type="presOf" srcId="{D7E9CEE9-22AA-4E73-A077-579F6EB9F23E}" destId="{41F48C25-F1D7-4AC9-9D2B-A9485200B57C}" srcOrd="0" destOrd="0" presId="urn:microsoft.com/office/officeart/2005/8/layout/pyramid3"/>
    <dgm:cxn modelId="{B4EBCC6B-3322-4818-B3C1-AA18176E237E}" srcId="{32D5DA07-F311-4415-9DA4-ED46B37631C7}" destId="{44FE78E2-0A2A-424F-8B29-4C865F1BF8FE}" srcOrd="2" destOrd="0" parTransId="{2871147E-B96B-45D2-AD46-9B424366DD5D}" sibTransId="{4C28896F-8898-42C3-A9DC-361CDE44AC88}"/>
    <dgm:cxn modelId="{3ACBFE13-15DF-4652-B6BF-381E4671A26F}" type="presOf" srcId="{D7E9CEE9-22AA-4E73-A077-579F6EB9F23E}" destId="{4F96A49A-7CF4-4FEF-8BBF-56277730291D}" srcOrd="1" destOrd="0" presId="urn:microsoft.com/office/officeart/2005/8/layout/pyramid3"/>
    <dgm:cxn modelId="{AE067C9B-74B8-4348-A126-445E043895A2}" srcId="{32D5DA07-F311-4415-9DA4-ED46B37631C7}" destId="{6E28770B-A2F3-4AB9-9044-2CD0BE4F83BE}" srcOrd="0" destOrd="0" parTransId="{980D8A35-89C4-4A4E-A8F7-0954E3DC201A}" sibTransId="{9FE26B7D-AA7A-43C3-9A29-49D2FD9A8FB4}"/>
    <dgm:cxn modelId="{38C12C1B-2BFD-480C-AB77-B47352C0F9BD}" type="presOf" srcId="{6E28770B-A2F3-4AB9-9044-2CD0BE4F83BE}" destId="{627EAEEE-E474-4914-AE18-A414A7748A3D}" srcOrd="0" destOrd="0" presId="urn:microsoft.com/office/officeart/2005/8/layout/pyramid3"/>
    <dgm:cxn modelId="{85B26E34-4C5F-4227-A368-3F4C274AA9B2}" type="presOf" srcId="{32D5DA07-F311-4415-9DA4-ED46B37631C7}" destId="{D1D51D56-7F3A-4C71-B3C5-D59432392704}" srcOrd="0" destOrd="0" presId="urn:microsoft.com/office/officeart/2005/8/layout/pyramid3"/>
    <dgm:cxn modelId="{2D3A983B-E87B-4343-A56B-69AFD1318A7B}" type="presOf" srcId="{44FE78E2-0A2A-424F-8B29-4C865F1BF8FE}" destId="{A4E1B8BB-03D3-416A-8052-D07EEF5FBC3B}" srcOrd="1" destOrd="0" presId="urn:microsoft.com/office/officeart/2005/8/layout/pyramid3"/>
    <dgm:cxn modelId="{A3A14124-8C48-4344-A9FA-A9A17C2B795C}" type="presParOf" srcId="{D1D51D56-7F3A-4C71-B3C5-D59432392704}" destId="{EC089C82-08AC-4BBF-A269-06310BAF35B7}" srcOrd="0" destOrd="0" presId="urn:microsoft.com/office/officeart/2005/8/layout/pyramid3"/>
    <dgm:cxn modelId="{207AC6FD-BB23-419E-AEA8-4B44C2BAAF66}" type="presParOf" srcId="{EC089C82-08AC-4BBF-A269-06310BAF35B7}" destId="{627EAEEE-E474-4914-AE18-A414A7748A3D}" srcOrd="0" destOrd="0" presId="urn:microsoft.com/office/officeart/2005/8/layout/pyramid3"/>
    <dgm:cxn modelId="{B9DFCBE0-2266-4F48-B83D-FEE3FEAF6142}" type="presParOf" srcId="{EC089C82-08AC-4BBF-A269-06310BAF35B7}" destId="{5CCA2EBC-2A41-4D2B-B270-60693A8ED7F3}" srcOrd="1" destOrd="0" presId="urn:microsoft.com/office/officeart/2005/8/layout/pyramid3"/>
    <dgm:cxn modelId="{F167118E-7574-49BE-8998-4D9882CFADF9}" type="presParOf" srcId="{D1D51D56-7F3A-4C71-B3C5-D59432392704}" destId="{DE0818C4-B508-4ECA-9BE0-F0E8727DFB8D}" srcOrd="1" destOrd="0" presId="urn:microsoft.com/office/officeart/2005/8/layout/pyramid3"/>
    <dgm:cxn modelId="{691715D5-1E83-44F5-804B-FA346500537A}" type="presParOf" srcId="{DE0818C4-B508-4ECA-9BE0-F0E8727DFB8D}" destId="{41F48C25-F1D7-4AC9-9D2B-A9485200B57C}" srcOrd="0" destOrd="0" presId="urn:microsoft.com/office/officeart/2005/8/layout/pyramid3"/>
    <dgm:cxn modelId="{FEF89759-A65B-456F-9735-FC25AD6BD990}" type="presParOf" srcId="{DE0818C4-B508-4ECA-9BE0-F0E8727DFB8D}" destId="{4F96A49A-7CF4-4FEF-8BBF-56277730291D}" srcOrd="1" destOrd="0" presId="urn:microsoft.com/office/officeart/2005/8/layout/pyramid3"/>
    <dgm:cxn modelId="{67CE44B5-DAF5-4BC9-863A-1864C11A0EED}" type="presParOf" srcId="{D1D51D56-7F3A-4C71-B3C5-D59432392704}" destId="{C11C99D9-6D40-4CAD-B3FD-ED1BDA911E01}" srcOrd="2" destOrd="0" presId="urn:microsoft.com/office/officeart/2005/8/layout/pyramid3"/>
    <dgm:cxn modelId="{FBC64E89-3E58-46E5-BBB9-7AF6CF2232ED}" type="presParOf" srcId="{C11C99D9-6D40-4CAD-B3FD-ED1BDA911E01}" destId="{3FD90AD5-9952-4F19-8FF8-AE70D4C0F388}" srcOrd="0" destOrd="0" presId="urn:microsoft.com/office/officeart/2005/8/layout/pyramid3"/>
    <dgm:cxn modelId="{4F5B68C2-D2A1-4739-91B1-BC99718E22C3}" type="presParOf" srcId="{C11C99D9-6D40-4CAD-B3FD-ED1BDA911E01}" destId="{A4E1B8BB-03D3-416A-8052-D07EEF5FBC3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85770-DE1B-43F1-945A-6E386203ED74}" type="doc">
      <dgm:prSet loTypeId="urn:microsoft.com/office/officeart/2005/8/layout/h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EF40F6-F904-4368-B75B-A31B55FE54E8}">
      <dgm:prSet phldrT="[Text]" custT="1"/>
      <dgm:spPr/>
      <dgm:t>
        <a:bodyPr/>
        <a:lstStyle/>
        <a:p>
          <a:r>
            <a:rPr lang="en-US" sz="2200" b="1" i="0" dirty="0" smtClean="0"/>
            <a:t>Placement Services </a:t>
          </a:r>
          <a:endParaRPr lang="en-US" sz="2200" b="1" i="0" dirty="0"/>
        </a:p>
      </dgm:t>
    </dgm:pt>
    <dgm:pt modelId="{10F9B9B2-8DFC-4CF4-8806-5A0DC5320E0A}" type="parTrans" cxnId="{4ED598FF-3374-42FC-873B-C3EF31A8D13B}">
      <dgm:prSet/>
      <dgm:spPr/>
      <dgm:t>
        <a:bodyPr/>
        <a:lstStyle/>
        <a:p>
          <a:endParaRPr lang="en-US"/>
        </a:p>
      </dgm:t>
    </dgm:pt>
    <dgm:pt modelId="{2E1D96A6-2415-4C6B-ABA1-8C7C3D703512}" type="sibTrans" cxnId="{4ED598FF-3374-42FC-873B-C3EF31A8D13B}">
      <dgm:prSet/>
      <dgm:spPr/>
      <dgm:t>
        <a:bodyPr/>
        <a:lstStyle/>
        <a:p>
          <a:endParaRPr lang="en-US"/>
        </a:p>
      </dgm:t>
    </dgm:pt>
    <dgm:pt modelId="{6F77C517-B621-4255-AC21-12913F8CA61D}">
      <dgm:prSet phldrT="[Text]" custT="1"/>
      <dgm:spPr/>
      <dgm:t>
        <a:bodyPr/>
        <a:lstStyle/>
        <a:p>
          <a:r>
            <a:rPr lang="en-US" sz="1600" b="1" dirty="0" smtClean="0"/>
            <a:t>Job Postings &amp; Daily Career Announcements </a:t>
          </a:r>
          <a:endParaRPr lang="en-US" sz="1600" b="1" dirty="0"/>
        </a:p>
      </dgm:t>
    </dgm:pt>
    <dgm:pt modelId="{C1293F92-0676-4D38-ACB2-8A7672076AA4}" type="parTrans" cxnId="{C1F7466E-E50A-4FB9-AECC-1C562682E3FE}">
      <dgm:prSet/>
      <dgm:spPr/>
      <dgm:t>
        <a:bodyPr/>
        <a:lstStyle/>
        <a:p>
          <a:endParaRPr lang="en-US"/>
        </a:p>
      </dgm:t>
    </dgm:pt>
    <dgm:pt modelId="{96361308-DC92-4A5B-8B29-61542C98BA02}" type="sibTrans" cxnId="{C1F7466E-E50A-4FB9-AECC-1C562682E3FE}">
      <dgm:prSet/>
      <dgm:spPr/>
      <dgm:t>
        <a:bodyPr/>
        <a:lstStyle/>
        <a:p>
          <a:endParaRPr lang="en-US"/>
        </a:p>
      </dgm:t>
    </dgm:pt>
    <dgm:pt modelId="{A608E1DA-0310-46EB-A1DE-9BE5829A83B4}">
      <dgm:prSet phldrT="[Text]" custT="1"/>
      <dgm:spPr/>
      <dgm:t>
        <a:bodyPr/>
        <a:lstStyle/>
        <a:p>
          <a:r>
            <a:rPr lang="en-US" sz="1600" b="1" dirty="0" smtClean="0"/>
            <a:t>Careers Fair &amp; Recruitment Days</a:t>
          </a:r>
          <a:endParaRPr lang="en-US" sz="1600" b="1" dirty="0"/>
        </a:p>
      </dgm:t>
    </dgm:pt>
    <dgm:pt modelId="{6B47A1C0-2CE6-4236-A5DB-A83D7B51D400}" type="parTrans" cxnId="{040C4438-6D74-4E18-A643-B27B4C7BAD6B}">
      <dgm:prSet/>
      <dgm:spPr/>
      <dgm:t>
        <a:bodyPr/>
        <a:lstStyle/>
        <a:p>
          <a:endParaRPr lang="en-US"/>
        </a:p>
      </dgm:t>
    </dgm:pt>
    <dgm:pt modelId="{6DA2505D-0F7A-4F92-8946-F1D9A34E9D73}" type="sibTrans" cxnId="{040C4438-6D74-4E18-A643-B27B4C7BAD6B}">
      <dgm:prSet/>
      <dgm:spPr/>
      <dgm:t>
        <a:bodyPr/>
        <a:lstStyle/>
        <a:p>
          <a:endParaRPr lang="en-US"/>
        </a:p>
      </dgm:t>
    </dgm:pt>
    <dgm:pt modelId="{03321D60-67E3-478A-829C-A19EFB6FA254}">
      <dgm:prSet phldrT="[Text]" custT="1"/>
      <dgm:spPr/>
      <dgm:t>
        <a:bodyPr/>
        <a:lstStyle/>
        <a:p>
          <a:r>
            <a:rPr lang="en-US" sz="1600" b="1" dirty="0" smtClean="0"/>
            <a:t>Internship Opportunities &amp; Support (Local, Mainland, Overseas)</a:t>
          </a:r>
          <a:endParaRPr lang="en-US" sz="1600" b="1" dirty="0"/>
        </a:p>
      </dgm:t>
    </dgm:pt>
    <dgm:pt modelId="{027B3799-324D-4DD3-97A1-D8ADE0BAA793}" type="parTrans" cxnId="{7AB74007-C38D-4E5A-8B42-68FA3EBA8500}">
      <dgm:prSet/>
      <dgm:spPr/>
      <dgm:t>
        <a:bodyPr/>
        <a:lstStyle/>
        <a:p>
          <a:endParaRPr lang="en-US"/>
        </a:p>
      </dgm:t>
    </dgm:pt>
    <dgm:pt modelId="{1E83224C-2F2D-4CE8-93C4-6975EA36C55C}" type="sibTrans" cxnId="{7AB74007-C38D-4E5A-8B42-68FA3EBA8500}">
      <dgm:prSet/>
      <dgm:spPr/>
      <dgm:t>
        <a:bodyPr/>
        <a:lstStyle/>
        <a:p>
          <a:endParaRPr lang="en-US"/>
        </a:p>
      </dgm:t>
    </dgm:pt>
    <dgm:pt modelId="{9923DFB0-73FD-4311-ABD3-A5194D86271D}">
      <dgm:prSet phldrT="[Text]" custT="1"/>
      <dgm:spPr/>
      <dgm:t>
        <a:bodyPr/>
        <a:lstStyle/>
        <a:p>
          <a:r>
            <a:rPr lang="en-US" sz="1600" b="1" dirty="0" smtClean="0"/>
            <a:t>PG Students</a:t>
          </a:r>
          <a:endParaRPr lang="en-US" sz="1600" b="1" dirty="0"/>
        </a:p>
      </dgm:t>
    </dgm:pt>
    <dgm:pt modelId="{B927388D-8250-4E3E-A603-3A513B2104DE}" type="parTrans" cxnId="{AA7C7D85-F53A-41FA-9059-A7B8EEA02D48}">
      <dgm:prSet/>
      <dgm:spPr/>
      <dgm:t>
        <a:bodyPr/>
        <a:lstStyle/>
        <a:p>
          <a:endParaRPr lang="en-US"/>
        </a:p>
      </dgm:t>
    </dgm:pt>
    <dgm:pt modelId="{6867DE43-27D3-46CE-AA7F-01F322D288FD}" type="sibTrans" cxnId="{AA7C7D85-F53A-41FA-9059-A7B8EEA02D48}">
      <dgm:prSet/>
      <dgm:spPr/>
      <dgm:t>
        <a:bodyPr/>
        <a:lstStyle/>
        <a:p>
          <a:endParaRPr lang="en-US"/>
        </a:p>
      </dgm:t>
    </dgm:pt>
    <dgm:pt modelId="{C9488146-41E1-48C6-BF37-718405247691}">
      <dgm:prSet phldrT="[Text]" custT="1"/>
      <dgm:spPr/>
      <dgm:t>
        <a:bodyPr/>
        <a:lstStyle/>
        <a:p>
          <a:r>
            <a:rPr lang="en-US" sz="1600" b="1" dirty="0" smtClean="0"/>
            <a:t>Recruitment Talks &amp; Seminars</a:t>
          </a:r>
          <a:endParaRPr lang="en-US" sz="1600" b="1" dirty="0"/>
        </a:p>
      </dgm:t>
    </dgm:pt>
    <dgm:pt modelId="{58485AEF-0762-4C54-A2F8-D08B96F3A754}" type="parTrans" cxnId="{D6FE43FA-ECA9-4575-A803-DF504E7AE0CD}">
      <dgm:prSet/>
      <dgm:spPr/>
      <dgm:t>
        <a:bodyPr/>
        <a:lstStyle/>
        <a:p>
          <a:endParaRPr lang="en-US"/>
        </a:p>
      </dgm:t>
    </dgm:pt>
    <dgm:pt modelId="{295B73EE-63CB-4488-ADDA-501D9E9221FB}" type="sibTrans" cxnId="{D6FE43FA-ECA9-4575-A803-DF504E7AE0CD}">
      <dgm:prSet/>
      <dgm:spPr/>
      <dgm:t>
        <a:bodyPr/>
        <a:lstStyle/>
        <a:p>
          <a:endParaRPr lang="en-US"/>
        </a:p>
      </dgm:t>
    </dgm:pt>
    <dgm:pt modelId="{CF23CDF2-A316-4946-AACF-DD36E30BC496}">
      <dgm:prSet phldrT="[Text]" custT="1"/>
      <dgm:spPr/>
      <dgm:t>
        <a:bodyPr/>
        <a:lstStyle/>
        <a:p>
          <a:r>
            <a:rPr lang="en-US" sz="1600" b="1" dirty="0" smtClean="0"/>
            <a:t>New Graduate Placement Support</a:t>
          </a:r>
          <a:endParaRPr lang="en-US" sz="1600" b="1" dirty="0"/>
        </a:p>
      </dgm:t>
    </dgm:pt>
    <dgm:pt modelId="{B0AE4A02-EF75-4A9D-A156-5DC4D5B55CEB}" type="parTrans" cxnId="{889F82C5-595A-4CE8-AA9C-4E9716E85599}">
      <dgm:prSet/>
      <dgm:spPr/>
      <dgm:t>
        <a:bodyPr/>
        <a:lstStyle/>
        <a:p>
          <a:endParaRPr lang="en-US"/>
        </a:p>
      </dgm:t>
    </dgm:pt>
    <dgm:pt modelId="{989AC91B-056B-4279-B172-BCCD664CB736}" type="sibTrans" cxnId="{889F82C5-595A-4CE8-AA9C-4E9716E85599}">
      <dgm:prSet/>
      <dgm:spPr/>
      <dgm:t>
        <a:bodyPr/>
        <a:lstStyle/>
        <a:p>
          <a:endParaRPr lang="en-US"/>
        </a:p>
      </dgm:t>
    </dgm:pt>
    <dgm:pt modelId="{2B1B5527-23D3-46DD-9BF6-15356144FABA}">
      <dgm:prSet phldrT="[Text]" custT="1"/>
      <dgm:spPr/>
      <dgm:t>
        <a:bodyPr/>
        <a:lstStyle/>
        <a:p>
          <a:r>
            <a:rPr lang="en-US" sz="1600" b="1" dirty="0" smtClean="0"/>
            <a:t>Pre-selection &amp; Interview Support</a:t>
          </a:r>
          <a:endParaRPr lang="en-US" sz="1600" b="1" dirty="0"/>
        </a:p>
      </dgm:t>
    </dgm:pt>
    <dgm:pt modelId="{E7948F59-963F-4ADA-B000-DADF4064B05A}" type="parTrans" cxnId="{F7752FFC-8E1E-4847-8397-F4D450F1D8F2}">
      <dgm:prSet/>
      <dgm:spPr/>
      <dgm:t>
        <a:bodyPr/>
        <a:lstStyle/>
        <a:p>
          <a:endParaRPr lang="en-US"/>
        </a:p>
      </dgm:t>
    </dgm:pt>
    <dgm:pt modelId="{32912853-3A24-42C1-AAF3-4BBEBB5C68E7}" type="sibTrans" cxnId="{F7752FFC-8E1E-4847-8397-F4D450F1D8F2}">
      <dgm:prSet/>
      <dgm:spPr/>
      <dgm:t>
        <a:bodyPr/>
        <a:lstStyle/>
        <a:p>
          <a:endParaRPr lang="en-US"/>
        </a:p>
      </dgm:t>
    </dgm:pt>
    <dgm:pt modelId="{9425359C-1CDE-4C14-ADAB-7DA0D6760E95}">
      <dgm:prSet phldrT="[Text]" custT="1"/>
      <dgm:spPr/>
      <dgm:t>
        <a:bodyPr/>
        <a:lstStyle/>
        <a:p>
          <a:r>
            <a:rPr lang="en-US" sz="1600" b="1" dirty="0" smtClean="0"/>
            <a:t>Support for Special Groups</a:t>
          </a:r>
          <a:endParaRPr lang="en-US" sz="1600" b="1" dirty="0"/>
        </a:p>
      </dgm:t>
    </dgm:pt>
    <dgm:pt modelId="{CE4F52E7-C64C-43B9-ADE4-DBC48EBAA71B}" type="parTrans" cxnId="{C61FA8EA-CACE-49E1-B450-DC18E939FD20}">
      <dgm:prSet/>
      <dgm:spPr/>
      <dgm:t>
        <a:bodyPr/>
        <a:lstStyle/>
        <a:p>
          <a:endParaRPr lang="en-US"/>
        </a:p>
      </dgm:t>
    </dgm:pt>
    <dgm:pt modelId="{66DA6E19-98CA-4EBE-81B1-12A7F41F95B5}" type="sibTrans" cxnId="{C61FA8EA-CACE-49E1-B450-DC18E939FD20}">
      <dgm:prSet/>
      <dgm:spPr/>
      <dgm:t>
        <a:bodyPr/>
        <a:lstStyle/>
        <a:p>
          <a:endParaRPr lang="en-US"/>
        </a:p>
      </dgm:t>
    </dgm:pt>
    <dgm:pt modelId="{FAE44892-9C02-4C56-BFC4-B90DB1EBC7FD}">
      <dgm:prSet phldrT="[Text]" custT="1"/>
      <dgm:spPr/>
      <dgm:t>
        <a:bodyPr/>
        <a:lstStyle/>
        <a:p>
          <a:r>
            <a:rPr lang="en-US" sz="1600" b="1" dirty="0" smtClean="0"/>
            <a:t>Non-local Students</a:t>
          </a:r>
          <a:endParaRPr lang="en-US" sz="1600" b="1" dirty="0"/>
        </a:p>
      </dgm:t>
    </dgm:pt>
    <dgm:pt modelId="{979A1AD4-CE35-4EF2-8A47-83B80EDDA10A}" type="sibTrans" cxnId="{10DE6060-0D35-48F1-A9A7-1CED0668B7C7}">
      <dgm:prSet/>
      <dgm:spPr/>
      <dgm:t>
        <a:bodyPr/>
        <a:lstStyle/>
        <a:p>
          <a:endParaRPr lang="en-US"/>
        </a:p>
      </dgm:t>
    </dgm:pt>
    <dgm:pt modelId="{D825D6D3-2E83-459C-A196-81C1839CA2A2}" type="parTrans" cxnId="{10DE6060-0D35-48F1-A9A7-1CED0668B7C7}">
      <dgm:prSet/>
      <dgm:spPr/>
      <dgm:t>
        <a:bodyPr/>
        <a:lstStyle/>
        <a:p>
          <a:endParaRPr lang="en-US"/>
        </a:p>
      </dgm:t>
    </dgm:pt>
    <dgm:pt modelId="{C5D7C3E0-E31F-43AA-91CD-02E6564D8D29}">
      <dgm:prSet phldrT="[Text]" custT="1"/>
      <dgm:spPr/>
      <dgm:t>
        <a:bodyPr/>
        <a:lstStyle/>
        <a:p>
          <a:r>
            <a:rPr lang="en-US" sz="1600" b="1" dirty="0" smtClean="0"/>
            <a:t>Entrepreneurship, Startup Job Fair</a:t>
          </a:r>
          <a:endParaRPr lang="en-US" sz="1600" b="1" dirty="0"/>
        </a:p>
      </dgm:t>
    </dgm:pt>
    <dgm:pt modelId="{3BF258B2-BFB5-4A40-8787-57C7AF22286F}" type="parTrans" cxnId="{C112FB66-FD59-487A-A048-30B4D121E508}">
      <dgm:prSet/>
      <dgm:spPr/>
      <dgm:t>
        <a:bodyPr/>
        <a:lstStyle/>
        <a:p>
          <a:endParaRPr lang="en-US"/>
        </a:p>
      </dgm:t>
    </dgm:pt>
    <dgm:pt modelId="{D7BBC0F2-C2D4-4132-9CD1-8A4C7B36C0EB}" type="sibTrans" cxnId="{C112FB66-FD59-487A-A048-30B4D121E508}">
      <dgm:prSet/>
      <dgm:spPr/>
      <dgm:t>
        <a:bodyPr/>
        <a:lstStyle/>
        <a:p>
          <a:endParaRPr lang="en-US"/>
        </a:p>
      </dgm:t>
    </dgm:pt>
    <dgm:pt modelId="{84AB082C-137F-4F32-9331-13B51A60B123}" type="pres">
      <dgm:prSet presAssocID="{CC185770-DE1B-43F1-945A-6E386203ED7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7B65E1-400D-4093-8C48-18D4AD01AD28}" type="pres">
      <dgm:prSet presAssocID="{50EF40F6-F904-4368-B75B-A31B55FE54E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10F1B-5CF7-4A13-A2F5-C1D501913201}" type="pres">
      <dgm:prSet presAssocID="{50EF40F6-F904-4368-B75B-A31B55FE54E8}" presName="image" presStyleLbl="fgImgPlace1" presStyleIdx="0" presStyleCnt="1" custScaleX="91123" custScaleY="93296" custLinFactNeighborX="-4249" custLinFactNeighborY="-963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8BA861-92ED-409D-A749-D32D5AA92BF7}" type="pres">
      <dgm:prSet presAssocID="{50EF40F6-F904-4368-B75B-A31B55FE54E8}" presName="childNode" presStyleLbl="node1" presStyleIdx="0" presStyleCnt="1" custScaleX="104648" custScaleY="100139" custLinFactNeighborX="-994" custLinFactNeighborY="-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898B-CCA8-48F3-A595-D08AC52A7795}" type="pres">
      <dgm:prSet presAssocID="{50EF40F6-F904-4368-B75B-A31B55FE54E8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9F82C5-595A-4CE8-AA9C-4E9716E85599}" srcId="{50EF40F6-F904-4368-B75B-A31B55FE54E8}" destId="{CF23CDF2-A316-4946-AACF-DD36E30BC496}" srcOrd="5" destOrd="0" parTransId="{B0AE4A02-EF75-4A9D-A156-5DC4D5B55CEB}" sibTransId="{989AC91B-056B-4279-B172-BCCD664CB736}"/>
    <dgm:cxn modelId="{D6FE43FA-ECA9-4575-A803-DF504E7AE0CD}" srcId="{50EF40F6-F904-4368-B75B-A31B55FE54E8}" destId="{C9488146-41E1-48C6-BF37-718405247691}" srcOrd="1" destOrd="0" parTransId="{58485AEF-0762-4C54-A2F8-D08B96F3A754}" sibTransId="{295B73EE-63CB-4488-ADDA-501D9E9221FB}"/>
    <dgm:cxn modelId="{C1F7466E-E50A-4FB9-AECC-1C562682E3FE}" srcId="{50EF40F6-F904-4368-B75B-A31B55FE54E8}" destId="{6F77C517-B621-4255-AC21-12913F8CA61D}" srcOrd="0" destOrd="0" parTransId="{C1293F92-0676-4D38-ACB2-8A7672076AA4}" sibTransId="{96361308-DC92-4A5B-8B29-61542C98BA02}"/>
    <dgm:cxn modelId="{C112FB66-FD59-487A-A048-30B4D121E508}" srcId="{50EF40F6-F904-4368-B75B-A31B55FE54E8}" destId="{C5D7C3E0-E31F-43AA-91CD-02E6564D8D29}" srcOrd="6" destOrd="0" parTransId="{3BF258B2-BFB5-4A40-8787-57C7AF22286F}" sibTransId="{D7BBC0F2-C2D4-4132-9CD1-8A4C7B36C0EB}"/>
    <dgm:cxn modelId="{F7752FFC-8E1E-4847-8397-F4D450F1D8F2}" srcId="{50EF40F6-F904-4368-B75B-A31B55FE54E8}" destId="{2B1B5527-23D3-46DD-9BF6-15356144FABA}" srcOrd="2" destOrd="0" parTransId="{E7948F59-963F-4ADA-B000-DADF4064B05A}" sibTransId="{32912853-3A24-42C1-AAF3-4BBEBB5C68E7}"/>
    <dgm:cxn modelId="{DBCB1EE7-39C0-4839-95E7-525E71AAC518}" type="presOf" srcId="{2B1B5527-23D3-46DD-9BF6-15356144FABA}" destId="{AC8BA861-92ED-409D-A749-D32D5AA92BF7}" srcOrd="0" destOrd="2" presId="urn:microsoft.com/office/officeart/2005/8/layout/hList2"/>
    <dgm:cxn modelId="{A1633D2D-B832-4651-A0A9-282A5EDA2110}" type="presOf" srcId="{03321D60-67E3-478A-829C-A19EFB6FA254}" destId="{AC8BA861-92ED-409D-A749-D32D5AA92BF7}" srcOrd="0" destOrd="4" presId="urn:microsoft.com/office/officeart/2005/8/layout/hList2"/>
    <dgm:cxn modelId="{0247D3DA-4756-4C40-84D0-B31FE3BAA5F2}" type="presOf" srcId="{C9488146-41E1-48C6-BF37-718405247691}" destId="{AC8BA861-92ED-409D-A749-D32D5AA92BF7}" srcOrd="0" destOrd="1" presId="urn:microsoft.com/office/officeart/2005/8/layout/hList2"/>
    <dgm:cxn modelId="{AA7C7D85-F53A-41FA-9059-A7B8EEA02D48}" srcId="{9425359C-1CDE-4C14-ADAB-7DA0D6760E95}" destId="{9923DFB0-73FD-4311-ABD3-A5194D86271D}" srcOrd="0" destOrd="0" parTransId="{B927388D-8250-4E3E-A603-3A513B2104DE}" sibTransId="{6867DE43-27D3-46CE-AA7F-01F322D288FD}"/>
    <dgm:cxn modelId="{0D85A0AA-37D9-4DD8-8ED2-28D5AD33724C}" type="presOf" srcId="{A608E1DA-0310-46EB-A1DE-9BE5829A83B4}" destId="{AC8BA861-92ED-409D-A749-D32D5AA92BF7}" srcOrd="0" destOrd="3" presId="urn:microsoft.com/office/officeart/2005/8/layout/hList2"/>
    <dgm:cxn modelId="{E843B287-C196-4DEE-B352-F13CC22C855E}" type="presOf" srcId="{9425359C-1CDE-4C14-ADAB-7DA0D6760E95}" destId="{AC8BA861-92ED-409D-A749-D32D5AA92BF7}" srcOrd="0" destOrd="7" presId="urn:microsoft.com/office/officeart/2005/8/layout/hList2"/>
    <dgm:cxn modelId="{4ED598FF-3374-42FC-873B-C3EF31A8D13B}" srcId="{CC185770-DE1B-43F1-945A-6E386203ED74}" destId="{50EF40F6-F904-4368-B75B-A31B55FE54E8}" srcOrd="0" destOrd="0" parTransId="{10F9B9B2-8DFC-4CF4-8806-5A0DC5320E0A}" sibTransId="{2E1D96A6-2415-4C6B-ABA1-8C7C3D703512}"/>
    <dgm:cxn modelId="{C94D5C7A-A995-4196-9C2C-9BD7015920FC}" type="presOf" srcId="{FAE44892-9C02-4C56-BFC4-B90DB1EBC7FD}" destId="{AC8BA861-92ED-409D-A749-D32D5AA92BF7}" srcOrd="0" destOrd="9" presId="urn:microsoft.com/office/officeart/2005/8/layout/hList2"/>
    <dgm:cxn modelId="{DB1F1F2F-0E29-494C-BED1-D279D7E52BE8}" type="presOf" srcId="{50EF40F6-F904-4368-B75B-A31B55FE54E8}" destId="{4780898B-CCA8-48F3-A595-D08AC52A7795}" srcOrd="0" destOrd="0" presId="urn:microsoft.com/office/officeart/2005/8/layout/hList2"/>
    <dgm:cxn modelId="{10DE6060-0D35-48F1-A9A7-1CED0668B7C7}" srcId="{9425359C-1CDE-4C14-ADAB-7DA0D6760E95}" destId="{FAE44892-9C02-4C56-BFC4-B90DB1EBC7FD}" srcOrd="1" destOrd="0" parTransId="{D825D6D3-2E83-459C-A196-81C1839CA2A2}" sibTransId="{979A1AD4-CE35-4EF2-8A47-83B80EDDA10A}"/>
    <dgm:cxn modelId="{040C4438-6D74-4E18-A643-B27B4C7BAD6B}" srcId="{50EF40F6-F904-4368-B75B-A31B55FE54E8}" destId="{A608E1DA-0310-46EB-A1DE-9BE5829A83B4}" srcOrd="3" destOrd="0" parTransId="{6B47A1C0-2CE6-4236-A5DB-A83D7B51D400}" sibTransId="{6DA2505D-0F7A-4F92-8946-F1D9A34E9D73}"/>
    <dgm:cxn modelId="{83854E59-497A-40D2-9DAE-BB7463ADC3DD}" type="presOf" srcId="{6F77C517-B621-4255-AC21-12913F8CA61D}" destId="{AC8BA861-92ED-409D-A749-D32D5AA92BF7}" srcOrd="0" destOrd="0" presId="urn:microsoft.com/office/officeart/2005/8/layout/hList2"/>
    <dgm:cxn modelId="{C61FA8EA-CACE-49E1-B450-DC18E939FD20}" srcId="{50EF40F6-F904-4368-B75B-A31B55FE54E8}" destId="{9425359C-1CDE-4C14-ADAB-7DA0D6760E95}" srcOrd="7" destOrd="0" parTransId="{CE4F52E7-C64C-43B9-ADE4-DBC48EBAA71B}" sibTransId="{66DA6E19-98CA-4EBE-81B1-12A7F41F95B5}"/>
    <dgm:cxn modelId="{997F5E74-65BC-4F49-8B62-50AD1FC20DD7}" type="presOf" srcId="{9923DFB0-73FD-4311-ABD3-A5194D86271D}" destId="{AC8BA861-92ED-409D-A749-D32D5AA92BF7}" srcOrd="0" destOrd="8" presId="urn:microsoft.com/office/officeart/2005/8/layout/hList2"/>
    <dgm:cxn modelId="{7AB74007-C38D-4E5A-8B42-68FA3EBA8500}" srcId="{50EF40F6-F904-4368-B75B-A31B55FE54E8}" destId="{03321D60-67E3-478A-829C-A19EFB6FA254}" srcOrd="4" destOrd="0" parTransId="{027B3799-324D-4DD3-97A1-D8ADE0BAA793}" sibTransId="{1E83224C-2F2D-4CE8-93C4-6975EA36C55C}"/>
    <dgm:cxn modelId="{CC236E36-2C7C-4982-8A89-12B3BA9222AA}" type="presOf" srcId="{CC185770-DE1B-43F1-945A-6E386203ED74}" destId="{84AB082C-137F-4F32-9331-13B51A60B123}" srcOrd="0" destOrd="0" presId="urn:microsoft.com/office/officeart/2005/8/layout/hList2"/>
    <dgm:cxn modelId="{64F1AE8C-470D-4E7E-B668-98B600716EB2}" type="presOf" srcId="{C5D7C3E0-E31F-43AA-91CD-02E6564D8D29}" destId="{AC8BA861-92ED-409D-A749-D32D5AA92BF7}" srcOrd="0" destOrd="6" presId="urn:microsoft.com/office/officeart/2005/8/layout/hList2"/>
    <dgm:cxn modelId="{66B81407-6263-42D1-89AF-DE91F5E118D3}" type="presOf" srcId="{CF23CDF2-A316-4946-AACF-DD36E30BC496}" destId="{AC8BA861-92ED-409D-A749-D32D5AA92BF7}" srcOrd="0" destOrd="5" presId="urn:microsoft.com/office/officeart/2005/8/layout/hList2"/>
    <dgm:cxn modelId="{D7B34A18-388F-47F9-9B78-DCB652C40AF3}" type="presParOf" srcId="{84AB082C-137F-4F32-9331-13B51A60B123}" destId="{9A7B65E1-400D-4093-8C48-18D4AD01AD28}" srcOrd="0" destOrd="0" presId="urn:microsoft.com/office/officeart/2005/8/layout/hList2"/>
    <dgm:cxn modelId="{5A3AEF91-3EDC-451B-94BA-398F83C52408}" type="presParOf" srcId="{9A7B65E1-400D-4093-8C48-18D4AD01AD28}" destId="{09110F1B-5CF7-4A13-A2F5-C1D501913201}" srcOrd="0" destOrd="0" presId="urn:microsoft.com/office/officeart/2005/8/layout/hList2"/>
    <dgm:cxn modelId="{40E1E299-BA70-4A68-BF12-05DBA392CEF4}" type="presParOf" srcId="{9A7B65E1-400D-4093-8C48-18D4AD01AD28}" destId="{AC8BA861-92ED-409D-A749-D32D5AA92BF7}" srcOrd="1" destOrd="0" presId="urn:microsoft.com/office/officeart/2005/8/layout/hList2"/>
    <dgm:cxn modelId="{0402E025-B711-4CBB-ABCE-1FDD2AD3FA87}" type="presParOf" srcId="{9A7B65E1-400D-4093-8C48-18D4AD01AD28}" destId="{4780898B-CCA8-48F3-A595-D08AC52A779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185770-DE1B-43F1-945A-6E386203ED74}" type="doc">
      <dgm:prSet loTypeId="urn:microsoft.com/office/officeart/2005/8/layout/h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6C38C3-D48D-4646-8967-883B1B61CF7B}">
      <dgm:prSet phldrT="[Text]" custT="1"/>
      <dgm:spPr/>
      <dgm:t>
        <a:bodyPr/>
        <a:lstStyle/>
        <a:p>
          <a:r>
            <a:rPr lang="en-US" sz="1600" b="1" dirty="0" smtClean="0"/>
            <a:t>Professional Preparation </a:t>
          </a:r>
          <a:r>
            <a:rPr lang="en-US" sz="1600" b="1" dirty="0" err="1" smtClean="0"/>
            <a:t>Programmes</a:t>
          </a:r>
          <a:r>
            <a:rPr lang="en-US" sz="1600" b="1" dirty="0" smtClean="0"/>
            <a:t> (PPP)</a:t>
          </a:r>
          <a:r>
            <a:rPr lang="zh-TW" altLang="en-US" sz="1600" b="1" dirty="0" smtClean="0"/>
            <a:t> </a:t>
          </a:r>
          <a:endParaRPr lang="en-US" sz="1600" b="1" dirty="0"/>
        </a:p>
      </dgm:t>
    </dgm:pt>
    <dgm:pt modelId="{2C16FBE0-C4AF-455D-9D3E-23BA2988D493}" type="parTrans" cxnId="{D445073F-1451-4969-8A3B-9AEF4D4D5F27}">
      <dgm:prSet/>
      <dgm:spPr/>
      <dgm:t>
        <a:bodyPr/>
        <a:lstStyle/>
        <a:p>
          <a:endParaRPr lang="en-US"/>
        </a:p>
      </dgm:t>
    </dgm:pt>
    <dgm:pt modelId="{BEF91747-2A5A-482B-AF42-98FBFC4DFF3E}" type="sibTrans" cxnId="{D445073F-1451-4969-8A3B-9AEF4D4D5F27}">
      <dgm:prSet/>
      <dgm:spPr/>
      <dgm:t>
        <a:bodyPr/>
        <a:lstStyle/>
        <a:p>
          <a:endParaRPr lang="en-US"/>
        </a:p>
      </dgm:t>
    </dgm:pt>
    <dgm:pt modelId="{34F58A19-9963-43B9-80FA-11687414123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/>
            <a:t>Career Education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600" b="1" dirty="0"/>
        </a:p>
      </dgm:t>
    </dgm:pt>
    <dgm:pt modelId="{5EDA4EDE-6A78-4A0C-B0EB-B2E79F148D05}" type="parTrans" cxnId="{3EFED247-D602-4334-9C4A-1CD70AE5DF88}">
      <dgm:prSet/>
      <dgm:spPr/>
      <dgm:t>
        <a:bodyPr/>
        <a:lstStyle/>
        <a:p>
          <a:endParaRPr lang="en-US"/>
        </a:p>
      </dgm:t>
    </dgm:pt>
    <dgm:pt modelId="{242B97DC-429D-4F80-9752-6E89BDC69A41}" type="sibTrans" cxnId="{3EFED247-D602-4334-9C4A-1CD70AE5DF88}">
      <dgm:prSet/>
      <dgm:spPr/>
      <dgm:t>
        <a:bodyPr/>
        <a:lstStyle/>
        <a:p>
          <a:endParaRPr lang="en-US"/>
        </a:p>
      </dgm:t>
    </dgm:pt>
    <dgm:pt modelId="{844DEE1B-C372-4767-B061-F36354303E1B}">
      <dgm:prSet phldrT="[Text]" custT="1"/>
      <dgm:spPr/>
      <dgm:t>
        <a:bodyPr/>
        <a:lstStyle/>
        <a:p>
          <a:r>
            <a:rPr lang="en-US" sz="1600" b="1" dirty="0" smtClean="0"/>
            <a:t>Training Workshops (Career Planning &amp; Preparation, Selection Exercise Training, Workplace Preparation)</a:t>
          </a:r>
          <a:endParaRPr lang="en-US" sz="1600" b="1" dirty="0"/>
        </a:p>
      </dgm:t>
    </dgm:pt>
    <dgm:pt modelId="{92CD54F0-F37B-4A2E-B8A3-1AB0508ED9A7}" type="parTrans" cxnId="{CFAC6328-B18B-476B-9D9F-2AEC3A0956BF}">
      <dgm:prSet/>
      <dgm:spPr/>
      <dgm:t>
        <a:bodyPr/>
        <a:lstStyle/>
        <a:p>
          <a:endParaRPr lang="en-US"/>
        </a:p>
      </dgm:t>
    </dgm:pt>
    <dgm:pt modelId="{815A24E5-718E-4A92-9D5C-5AC50987EC3A}" type="sibTrans" cxnId="{CFAC6328-B18B-476B-9D9F-2AEC3A0956BF}">
      <dgm:prSet/>
      <dgm:spPr/>
      <dgm:t>
        <a:bodyPr/>
        <a:lstStyle/>
        <a:p>
          <a:endParaRPr lang="en-US"/>
        </a:p>
      </dgm:t>
    </dgm:pt>
    <dgm:pt modelId="{335D132E-B940-4F60-A52A-2A5A0AE69EEE}">
      <dgm:prSet phldrT="[Text]" custT="1"/>
      <dgm:spPr/>
      <dgm:t>
        <a:bodyPr/>
        <a:lstStyle/>
        <a:p>
          <a:r>
            <a:rPr lang="en-US" sz="1600" b="1" dirty="0" smtClean="0"/>
            <a:t>Alumni Sharing</a:t>
          </a:r>
          <a:endParaRPr lang="en-US" sz="1600" b="1" dirty="0"/>
        </a:p>
      </dgm:t>
    </dgm:pt>
    <dgm:pt modelId="{24A96A04-A0B3-4919-BCE0-C9AB5DE29125}" type="parTrans" cxnId="{797A3027-154F-4E9C-9725-3330BEDA0C70}">
      <dgm:prSet/>
      <dgm:spPr/>
      <dgm:t>
        <a:bodyPr/>
        <a:lstStyle/>
        <a:p>
          <a:endParaRPr lang="en-US"/>
        </a:p>
      </dgm:t>
    </dgm:pt>
    <dgm:pt modelId="{7A0BBF37-4F2B-48A8-B781-29A35E595FFC}" type="sibTrans" cxnId="{797A3027-154F-4E9C-9725-3330BEDA0C70}">
      <dgm:prSet/>
      <dgm:spPr/>
      <dgm:t>
        <a:bodyPr/>
        <a:lstStyle/>
        <a:p>
          <a:endParaRPr lang="en-US"/>
        </a:p>
      </dgm:t>
    </dgm:pt>
    <dgm:pt modelId="{E7860963-D6F8-49B7-87E9-762321FFCF05}">
      <dgm:prSet phldrT="[Text]" custT="1"/>
      <dgm:spPr/>
      <dgm:t>
        <a:bodyPr/>
        <a:lstStyle/>
        <a:p>
          <a:r>
            <a:rPr lang="en-US" sz="1600" b="1" dirty="0" smtClean="0"/>
            <a:t>One-on-One Consultation</a:t>
          </a:r>
          <a:endParaRPr lang="en-US" sz="1600" b="1" dirty="0"/>
        </a:p>
      </dgm:t>
    </dgm:pt>
    <dgm:pt modelId="{70BFE2F9-014E-4FEE-925C-E1284F784A73}" type="parTrans" cxnId="{CC57FBF2-489D-4545-B3AE-B8C1DE95D161}">
      <dgm:prSet/>
      <dgm:spPr/>
      <dgm:t>
        <a:bodyPr/>
        <a:lstStyle/>
        <a:p>
          <a:endParaRPr lang="en-US"/>
        </a:p>
      </dgm:t>
    </dgm:pt>
    <dgm:pt modelId="{12D68391-4491-45A3-8417-6F9ABB3BB8A9}" type="sibTrans" cxnId="{CC57FBF2-489D-4545-B3AE-B8C1DE95D161}">
      <dgm:prSet/>
      <dgm:spPr/>
      <dgm:t>
        <a:bodyPr/>
        <a:lstStyle/>
        <a:p>
          <a:endParaRPr lang="en-US"/>
        </a:p>
      </dgm:t>
    </dgm:pt>
    <dgm:pt modelId="{228B08FE-6DE0-490A-9A71-565695127157}">
      <dgm:prSet phldrT="[Text]" custT="1"/>
      <dgm:spPr/>
      <dgm:t>
        <a:bodyPr/>
        <a:lstStyle/>
        <a:p>
          <a:r>
            <a:rPr lang="en-US" sz="1600" b="1" dirty="0" smtClean="0"/>
            <a:t>Collaborations (Industry Talk, Career Talk)</a:t>
          </a:r>
          <a:endParaRPr lang="en-US" sz="1600" b="1" dirty="0"/>
        </a:p>
      </dgm:t>
    </dgm:pt>
    <dgm:pt modelId="{FDB7DE99-FDE0-4F4D-B01F-4BF296CEDCC9}" type="parTrans" cxnId="{54322AF0-3CCC-4369-9567-059CDAD56EB5}">
      <dgm:prSet/>
      <dgm:spPr/>
      <dgm:t>
        <a:bodyPr/>
        <a:lstStyle/>
        <a:p>
          <a:endParaRPr lang="en-US"/>
        </a:p>
      </dgm:t>
    </dgm:pt>
    <dgm:pt modelId="{0317267F-BED7-4803-8169-F4033A52422E}" type="sibTrans" cxnId="{54322AF0-3CCC-4369-9567-059CDAD56EB5}">
      <dgm:prSet/>
      <dgm:spPr/>
      <dgm:t>
        <a:bodyPr/>
        <a:lstStyle/>
        <a:p>
          <a:endParaRPr lang="en-US"/>
        </a:p>
      </dgm:t>
    </dgm:pt>
    <dgm:pt modelId="{84AB082C-137F-4F32-9331-13B51A60B123}" type="pres">
      <dgm:prSet presAssocID="{CC185770-DE1B-43F1-945A-6E386203ED7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BF3B67-F0D1-4179-AC6F-F26503F01D9F}" type="pres">
      <dgm:prSet presAssocID="{34F58A19-9963-43B9-80FA-11687414123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B1457-46D7-4DF7-A873-6E456FACE4F2}" type="pres">
      <dgm:prSet presAssocID="{34F58A19-9963-43B9-80FA-11687414123C}" presName="image" presStyleLbl="fgImgPlace1" presStyleIdx="0" presStyleCnt="1" custScaleX="80921" custScaleY="78351" custLinFactNeighborX="-12678" custLinFactNeighborY="259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BA1EFEC-F02B-4123-904A-25F7AD29A862}" type="pres">
      <dgm:prSet presAssocID="{34F58A19-9963-43B9-80FA-11687414123C}" presName="childNode" presStyleLbl="node1" presStyleIdx="0" presStyleCnt="1" custScaleX="107426" custScaleY="98603" custLinFactNeighborX="2042" custLinFactNeighborY="-3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51A32-450D-441D-8855-CE305D210D2B}" type="pres">
      <dgm:prSet presAssocID="{34F58A19-9963-43B9-80FA-11687414123C}" presName="parentNode" presStyleLbl="revTx" presStyleIdx="0" presStyleCnt="1" custScaleX="103351" custScaleY="89483" custLinFactNeighborX="-16195" custLinFactNeighborY="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EFD66-A100-40EE-A75B-9F95293618C0}" type="presOf" srcId="{EA6C38C3-D48D-4646-8967-883B1B61CF7B}" destId="{EBA1EFEC-F02B-4123-904A-25F7AD29A862}" srcOrd="0" destOrd="0" presId="urn:microsoft.com/office/officeart/2005/8/layout/hList2"/>
    <dgm:cxn modelId="{E71B5C7E-9F10-4388-BF80-3E061D5D1683}" type="presOf" srcId="{CC185770-DE1B-43F1-945A-6E386203ED74}" destId="{84AB082C-137F-4F32-9331-13B51A60B123}" srcOrd="0" destOrd="0" presId="urn:microsoft.com/office/officeart/2005/8/layout/hList2"/>
    <dgm:cxn modelId="{54322AF0-3CCC-4369-9567-059CDAD56EB5}" srcId="{34F58A19-9963-43B9-80FA-11687414123C}" destId="{228B08FE-6DE0-490A-9A71-565695127157}" srcOrd="3" destOrd="0" parTransId="{FDB7DE99-FDE0-4F4D-B01F-4BF296CEDCC9}" sibTransId="{0317267F-BED7-4803-8169-F4033A52422E}"/>
    <dgm:cxn modelId="{7B9415F1-7992-4232-AA1E-D12DC48BDB09}" type="presOf" srcId="{E7860963-D6F8-49B7-87E9-762321FFCF05}" destId="{EBA1EFEC-F02B-4123-904A-25F7AD29A862}" srcOrd="0" destOrd="4" presId="urn:microsoft.com/office/officeart/2005/8/layout/hList2"/>
    <dgm:cxn modelId="{A8D504DA-98A8-4530-837F-6FF83885CC26}" type="presOf" srcId="{228B08FE-6DE0-490A-9A71-565695127157}" destId="{EBA1EFEC-F02B-4123-904A-25F7AD29A862}" srcOrd="0" destOrd="3" presId="urn:microsoft.com/office/officeart/2005/8/layout/hList2"/>
    <dgm:cxn modelId="{1CF0DDEE-8D5C-4DFA-A9EB-9621FF6E2C44}" type="presOf" srcId="{844DEE1B-C372-4767-B061-F36354303E1B}" destId="{EBA1EFEC-F02B-4123-904A-25F7AD29A862}" srcOrd="0" destOrd="1" presId="urn:microsoft.com/office/officeart/2005/8/layout/hList2"/>
    <dgm:cxn modelId="{CFAC6328-B18B-476B-9D9F-2AEC3A0956BF}" srcId="{34F58A19-9963-43B9-80FA-11687414123C}" destId="{844DEE1B-C372-4767-B061-F36354303E1B}" srcOrd="1" destOrd="0" parTransId="{92CD54F0-F37B-4A2E-B8A3-1AB0508ED9A7}" sibTransId="{815A24E5-718E-4A92-9D5C-5AC50987EC3A}"/>
    <dgm:cxn modelId="{948D2D32-741B-45FD-AD2F-F033261C0259}" type="presOf" srcId="{34F58A19-9963-43B9-80FA-11687414123C}" destId="{49F51A32-450D-441D-8855-CE305D210D2B}" srcOrd="0" destOrd="0" presId="urn:microsoft.com/office/officeart/2005/8/layout/hList2"/>
    <dgm:cxn modelId="{D445073F-1451-4969-8A3B-9AEF4D4D5F27}" srcId="{34F58A19-9963-43B9-80FA-11687414123C}" destId="{EA6C38C3-D48D-4646-8967-883B1B61CF7B}" srcOrd="0" destOrd="0" parTransId="{2C16FBE0-C4AF-455D-9D3E-23BA2988D493}" sibTransId="{BEF91747-2A5A-482B-AF42-98FBFC4DFF3E}"/>
    <dgm:cxn modelId="{7D755C81-A9D1-4944-827E-83C0DABE1649}" type="presOf" srcId="{335D132E-B940-4F60-A52A-2A5A0AE69EEE}" destId="{EBA1EFEC-F02B-4123-904A-25F7AD29A862}" srcOrd="0" destOrd="2" presId="urn:microsoft.com/office/officeart/2005/8/layout/hList2"/>
    <dgm:cxn modelId="{797A3027-154F-4E9C-9725-3330BEDA0C70}" srcId="{34F58A19-9963-43B9-80FA-11687414123C}" destId="{335D132E-B940-4F60-A52A-2A5A0AE69EEE}" srcOrd="2" destOrd="0" parTransId="{24A96A04-A0B3-4919-BCE0-C9AB5DE29125}" sibTransId="{7A0BBF37-4F2B-48A8-B781-29A35E595FFC}"/>
    <dgm:cxn modelId="{CC57FBF2-489D-4545-B3AE-B8C1DE95D161}" srcId="{34F58A19-9963-43B9-80FA-11687414123C}" destId="{E7860963-D6F8-49B7-87E9-762321FFCF05}" srcOrd="4" destOrd="0" parTransId="{70BFE2F9-014E-4FEE-925C-E1284F784A73}" sibTransId="{12D68391-4491-45A3-8417-6F9ABB3BB8A9}"/>
    <dgm:cxn modelId="{3EFED247-D602-4334-9C4A-1CD70AE5DF88}" srcId="{CC185770-DE1B-43F1-945A-6E386203ED74}" destId="{34F58A19-9963-43B9-80FA-11687414123C}" srcOrd="0" destOrd="0" parTransId="{5EDA4EDE-6A78-4A0C-B0EB-B2E79F148D05}" sibTransId="{242B97DC-429D-4F80-9752-6E89BDC69A41}"/>
    <dgm:cxn modelId="{0F8BCFA5-CDF3-452C-85C2-189DDE53282D}" type="presParOf" srcId="{84AB082C-137F-4F32-9331-13B51A60B123}" destId="{29BF3B67-F0D1-4179-AC6F-F26503F01D9F}" srcOrd="0" destOrd="0" presId="urn:microsoft.com/office/officeart/2005/8/layout/hList2"/>
    <dgm:cxn modelId="{A3FC4537-62EB-47BE-AADB-DA543BEF2418}" type="presParOf" srcId="{29BF3B67-F0D1-4179-AC6F-F26503F01D9F}" destId="{029B1457-46D7-4DF7-A873-6E456FACE4F2}" srcOrd="0" destOrd="0" presId="urn:microsoft.com/office/officeart/2005/8/layout/hList2"/>
    <dgm:cxn modelId="{CB6D0510-F8F7-46A5-B8EB-289293A60427}" type="presParOf" srcId="{29BF3B67-F0D1-4179-AC6F-F26503F01D9F}" destId="{EBA1EFEC-F02B-4123-904A-25F7AD29A862}" srcOrd="1" destOrd="0" presId="urn:microsoft.com/office/officeart/2005/8/layout/hList2"/>
    <dgm:cxn modelId="{5536BDA1-2182-4DA5-B2FB-FE70053CF7A9}" type="presParOf" srcId="{29BF3B67-F0D1-4179-AC6F-F26503F01D9F}" destId="{49F51A32-450D-441D-8855-CE305D210D2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5B3CD-49A3-4DEC-B81F-443AE685C530}" type="doc">
      <dgm:prSet loTypeId="urn:microsoft.com/office/officeart/2008/layout/RadialCluster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C20ED24-7555-406B-865A-020DB6C4BCF3}">
      <dgm:prSet phldrT="[Text]" custT="1"/>
      <dgm:spPr>
        <a:solidFill>
          <a:srgbClr val="15808C"/>
        </a:solidFill>
      </dgm:spPr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Career Exploration </a:t>
          </a:r>
          <a:r>
            <a: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Programmes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(1-3 weeks)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895E9-D4B8-4A65-9322-EC6975F12EF6}" type="parTrans" cxnId="{60C749EF-2F5F-4741-8082-048CB74E9420}">
      <dgm:prSet/>
      <dgm:spPr>
        <a:ln w="85725">
          <a:solidFill>
            <a:srgbClr val="FFFF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85D59E9-D026-45D5-A70B-9DB884E6AED0}" type="sibTrans" cxnId="{60C749EF-2F5F-4741-8082-048CB74E9420}">
      <dgm:prSet/>
      <dgm:spPr/>
      <dgm:t>
        <a:bodyPr/>
        <a:lstStyle/>
        <a:p>
          <a:endParaRPr lang="en-US"/>
        </a:p>
      </dgm:t>
    </dgm:pt>
    <dgm:pt modelId="{B93B7D8F-329D-4091-8150-A8AD02037D1F}">
      <dgm:prSet custT="1"/>
      <dgm:spPr>
        <a:solidFill>
          <a:srgbClr val="00B0F0"/>
        </a:solidFill>
      </dgm:spPr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Paid/Non-paid Internships</a:t>
          </a:r>
          <a:b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(3-8 weeks)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CD084-5A37-4CD4-B572-1D79AD687705}" type="parTrans" cxnId="{88B22DD2-6C12-4419-9783-32C0E3E1D872}">
      <dgm:prSet/>
      <dgm:spPr>
        <a:ln w="85725">
          <a:solidFill>
            <a:srgbClr val="FFFF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C24EA5DE-7582-492A-8BFA-61BAE625BF35}" type="sibTrans" cxnId="{88B22DD2-6C12-4419-9783-32C0E3E1D872}">
      <dgm:prSet/>
      <dgm:spPr/>
      <dgm:t>
        <a:bodyPr/>
        <a:lstStyle/>
        <a:p>
          <a:endParaRPr lang="en-US"/>
        </a:p>
      </dgm:t>
    </dgm:pt>
    <dgm:pt modelId="{C375EB3E-1F38-43DA-BB1A-94F4CB326063}">
      <dgm:prSet/>
      <dgm:spPr/>
      <dgm:t>
        <a:bodyPr/>
        <a:lstStyle/>
        <a:p>
          <a:endParaRPr lang="en-US" dirty="0"/>
        </a:p>
      </dgm:t>
    </dgm:pt>
    <dgm:pt modelId="{CF7B60C6-9CBA-49DE-BB06-87921D630E8B}" type="parTrans" cxnId="{A2DB6F1C-8494-479D-B1CA-8D404623732B}">
      <dgm:prSet/>
      <dgm:spPr/>
      <dgm:t>
        <a:bodyPr/>
        <a:lstStyle/>
        <a:p>
          <a:endParaRPr lang="en-US"/>
        </a:p>
      </dgm:t>
    </dgm:pt>
    <dgm:pt modelId="{8CE17859-AAC0-44DE-B55E-9F7F821EE54F}" type="sibTrans" cxnId="{A2DB6F1C-8494-479D-B1CA-8D404623732B}">
      <dgm:prSet/>
      <dgm:spPr/>
      <dgm:t>
        <a:bodyPr/>
        <a:lstStyle/>
        <a:p>
          <a:endParaRPr lang="en-US"/>
        </a:p>
      </dgm:t>
    </dgm:pt>
    <dgm:pt modelId="{EB0C3BD8-58D3-4678-BA0B-667A4826F0F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2800" b="1" dirty="0" smtClean="0">
              <a:solidFill>
                <a:srgbClr val="15808C"/>
              </a:solidFill>
              <a:effectLst/>
              <a:latin typeface="+mn-lt"/>
            </a:rPr>
            <a:t>CGCSS - Global Career Learning Experience</a:t>
          </a:r>
        </a:p>
        <a:p>
          <a:r>
            <a:rPr lang="en-GB" sz="1800" b="1" u="sng" dirty="0" smtClean="0">
              <a:solidFill>
                <a:srgbClr val="15808C"/>
              </a:solidFill>
              <a:effectLst/>
              <a:latin typeface="+mn-lt"/>
            </a:rPr>
            <a:t>www.cedars.hku.hk/careerspringboard</a:t>
          </a:r>
        </a:p>
      </dgm:t>
    </dgm:pt>
    <dgm:pt modelId="{926693C1-7A0C-4CBF-A2BC-E64F1F3F31BC}" type="sibTrans" cxnId="{209C6B08-BCC5-4FB2-94B8-D5F91B90E4A9}">
      <dgm:prSet/>
      <dgm:spPr/>
      <dgm:t>
        <a:bodyPr/>
        <a:lstStyle/>
        <a:p>
          <a:endParaRPr lang="en-US"/>
        </a:p>
      </dgm:t>
    </dgm:pt>
    <dgm:pt modelId="{70B885BB-6537-46D8-A109-4A89B322ACEC}" type="parTrans" cxnId="{209C6B08-BCC5-4FB2-94B8-D5F91B90E4A9}">
      <dgm:prSet/>
      <dgm:spPr/>
      <dgm:t>
        <a:bodyPr/>
        <a:lstStyle/>
        <a:p>
          <a:endParaRPr lang="en-US"/>
        </a:p>
      </dgm:t>
    </dgm:pt>
    <dgm:pt modelId="{62284CA6-9926-448E-933D-A6D2B5702A58}" type="pres">
      <dgm:prSet presAssocID="{FDF5B3CD-49A3-4DEC-B81F-443AE685C53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9BE511-B5A0-489F-A91C-5862A9C60902}" type="pres">
      <dgm:prSet presAssocID="{EB0C3BD8-58D3-4678-BA0B-667A4826F0F4}" presName="singleCycle" presStyleCnt="0"/>
      <dgm:spPr/>
      <dgm:t>
        <a:bodyPr/>
        <a:lstStyle/>
        <a:p>
          <a:endParaRPr lang="en-US"/>
        </a:p>
      </dgm:t>
    </dgm:pt>
    <dgm:pt modelId="{EE47F77D-3CFB-4211-B546-A814F1B0BBEE}" type="pres">
      <dgm:prSet presAssocID="{EB0C3BD8-58D3-4678-BA0B-667A4826F0F4}" presName="singleCenter" presStyleLbl="node1" presStyleIdx="0" presStyleCnt="3" custScaleX="229424" custScaleY="97787" custLinFactNeighborX="-4189" custLinFactNeighborY="-3013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1D5A36F-345D-4555-9F96-22A91550F75A}" type="pres">
      <dgm:prSet presAssocID="{D5ACD084-5A37-4CD4-B572-1D79AD687705}" presName="Name56" presStyleLbl="parChTrans1D2" presStyleIdx="0" presStyleCnt="2"/>
      <dgm:spPr/>
      <dgm:t>
        <a:bodyPr/>
        <a:lstStyle/>
        <a:p>
          <a:endParaRPr lang="en-US"/>
        </a:p>
      </dgm:t>
    </dgm:pt>
    <dgm:pt modelId="{D90F0BD8-265E-4D4C-85E6-E33FAF61649F}" type="pres">
      <dgm:prSet presAssocID="{B93B7D8F-329D-4091-8150-A8AD02037D1F}" presName="text0" presStyleLbl="node1" presStyleIdx="1" presStyleCnt="3" custScaleX="252770" custScaleY="128276" custRadScaleRad="108945" custRadScaleInc="-113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5ADB3-3CD6-48F2-9575-13CDF5908773}" type="pres">
      <dgm:prSet presAssocID="{7C6895E9-D4B8-4A65-9322-EC6975F12EF6}" presName="Name56" presStyleLbl="parChTrans1D2" presStyleIdx="1" presStyleCnt="2"/>
      <dgm:spPr/>
      <dgm:t>
        <a:bodyPr/>
        <a:lstStyle/>
        <a:p>
          <a:endParaRPr lang="en-US"/>
        </a:p>
      </dgm:t>
    </dgm:pt>
    <dgm:pt modelId="{7DE5425B-AEE3-4315-8FD3-5984C7926F0B}" type="pres">
      <dgm:prSet presAssocID="{3C20ED24-7555-406B-865A-020DB6C4BCF3}" presName="text0" presStyleLbl="node1" presStyleIdx="2" presStyleCnt="3" custScaleX="252905" custScaleY="128366" custRadScaleRad="97190" custRadScaleInc="-8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B22DD2-6C12-4419-9783-32C0E3E1D872}" srcId="{EB0C3BD8-58D3-4678-BA0B-667A4826F0F4}" destId="{B93B7D8F-329D-4091-8150-A8AD02037D1F}" srcOrd="0" destOrd="0" parTransId="{D5ACD084-5A37-4CD4-B572-1D79AD687705}" sibTransId="{C24EA5DE-7582-492A-8BFA-61BAE625BF35}"/>
    <dgm:cxn modelId="{2B3AE033-50FD-478E-97F8-093A93B6FDB3}" type="presOf" srcId="{3C20ED24-7555-406B-865A-020DB6C4BCF3}" destId="{7DE5425B-AEE3-4315-8FD3-5984C7926F0B}" srcOrd="0" destOrd="0" presId="urn:microsoft.com/office/officeart/2008/layout/RadialCluster"/>
    <dgm:cxn modelId="{065BB461-FB5B-4A1B-9BBC-0A5549C452BF}" type="presOf" srcId="{7C6895E9-D4B8-4A65-9322-EC6975F12EF6}" destId="{BD05ADB3-3CD6-48F2-9575-13CDF5908773}" srcOrd="0" destOrd="0" presId="urn:microsoft.com/office/officeart/2008/layout/RadialCluster"/>
    <dgm:cxn modelId="{D443FA67-55F2-423E-801E-DF01957DCEE9}" type="presOf" srcId="{EB0C3BD8-58D3-4678-BA0B-667A4826F0F4}" destId="{EE47F77D-3CFB-4211-B546-A814F1B0BBEE}" srcOrd="0" destOrd="0" presId="urn:microsoft.com/office/officeart/2008/layout/RadialCluster"/>
    <dgm:cxn modelId="{A2B293B0-F930-4357-851B-0E758A3D8DB5}" type="presOf" srcId="{B93B7D8F-329D-4091-8150-A8AD02037D1F}" destId="{D90F0BD8-265E-4D4C-85E6-E33FAF61649F}" srcOrd="0" destOrd="0" presId="urn:microsoft.com/office/officeart/2008/layout/RadialCluster"/>
    <dgm:cxn modelId="{A2DB6F1C-8494-479D-B1CA-8D404623732B}" srcId="{FDF5B3CD-49A3-4DEC-B81F-443AE685C530}" destId="{C375EB3E-1F38-43DA-BB1A-94F4CB326063}" srcOrd="1" destOrd="0" parTransId="{CF7B60C6-9CBA-49DE-BB06-87921D630E8B}" sibTransId="{8CE17859-AAC0-44DE-B55E-9F7F821EE54F}"/>
    <dgm:cxn modelId="{209C6B08-BCC5-4FB2-94B8-D5F91B90E4A9}" srcId="{FDF5B3CD-49A3-4DEC-B81F-443AE685C530}" destId="{EB0C3BD8-58D3-4678-BA0B-667A4826F0F4}" srcOrd="0" destOrd="0" parTransId="{70B885BB-6537-46D8-A109-4A89B322ACEC}" sibTransId="{926693C1-7A0C-4CBF-A2BC-E64F1F3F31BC}"/>
    <dgm:cxn modelId="{60C749EF-2F5F-4741-8082-048CB74E9420}" srcId="{EB0C3BD8-58D3-4678-BA0B-667A4826F0F4}" destId="{3C20ED24-7555-406B-865A-020DB6C4BCF3}" srcOrd="1" destOrd="0" parTransId="{7C6895E9-D4B8-4A65-9322-EC6975F12EF6}" sibTransId="{585D59E9-D026-45D5-A70B-9DB884E6AED0}"/>
    <dgm:cxn modelId="{EDF9EC21-7B4C-406D-9D00-233C4E76EE58}" type="presOf" srcId="{FDF5B3CD-49A3-4DEC-B81F-443AE685C530}" destId="{62284CA6-9926-448E-933D-A6D2B5702A58}" srcOrd="0" destOrd="0" presId="urn:microsoft.com/office/officeart/2008/layout/RadialCluster"/>
    <dgm:cxn modelId="{F2DB2188-DE1D-44FE-9C90-B5F2B833B09A}" type="presOf" srcId="{D5ACD084-5A37-4CD4-B572-1D79AD687705}" destId="{E1D5A36F-345D-4555-9F96-22A91550F75A}" srcOrd="0" destOrd="0" presId="urn:microsoft.com/office/officeart/2008/layout/RadialCluster"/>
    <dgm:cxn modelId="{01ECC6B0-6E50-4387-8EBE-2858819F00D6}" type="presParOf" srcId="{62284CA6-9926-448E-933D-A6D2B5702A58}" destId="{779BE511-B5A0-489F-A91C-5862A9C60902}" srcOrd="0" destOrd="0" presId="urn:microsoft.com/office/officeart/2008/layout/RadialCluster"/>
    <dgm:cxn modelId="{A6C80BEE-2D34-488A-90B3-A1FF25F4EB45}" type="presParOf" srcId="{779BE511-B5A0-489F-A91C-5862A9C60902}" destId="{EE47F77D-3CFB-4211-B546-A814F1B0BBEE}" srcOrd="0" destOrd="0" presId="urn:microsoft.com/office/officeart/2008/layout/RadialCluster"/>
    <dgm:cxn modelId="{BD9D07AE-DFA1-4DEC-B67D-1709E0F84B3E}" type="presParOf" srcId="{779BE511-B5A0-489F-A91C-5862A9C60902}" destId="{E1D5A36F-345D-4555-9F96-22A91550F75A}" srcOrd="1" destOrd="0" presId="urn:microsoft.com/office/officeart/2008/layout/RadialCluster"/>
    <dgm:cxn modelId="{6EDA0D61-A586-4B43-A5B5-51AB26B9002C}" type="presParOf" srcId="{779BE511-B5A0-489F-A91C-5862A9C60902}" destId="{D90F0BD8-265E-4D4C-85E6-E33FAF61649F}" srcOrd="2" destOrd="0" presId="urn:microsoft.com/office/officeart/2008/layout/RadialCluster"/>
    <dgm:cxn modelId="{B8A6AA15-D866-462B-96C2-055D0301D61C}" type="presParOf" srcId="{779BE511-B5A0-489F-A91C-5862A9C60902}" destId="{BD05ADB3-3CD6-48F2-9575-13CDF5908773}" srcOrd="3" destOrd="0" presId="urn:microsoft.com/office/officeart/2008/layout/RadialCluster"/>
    <dgm:cxn modelId="{94785D0B-5AA4-46C3-8F14-6321D9231CF0}" type="presParOf" srcId="{779BE511-B5A0-489F-A91C-5862A9C60902}" destId="{7DE5425B-AEE3-4315-8FD3-5984C7926F0B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DCF12-5E47-4268-A588-D96E729C151F}" type="doc">
      <dgm:prSet loTypeId="urn:microsoft.com/office/officeart/2005/8/layout/vList3#2" loCatId="list" qsTypeId="urn:microsoft.com/office/officeart/2005/8/quickstyle/3d3" qsCatId="3D" csTypeId="urn:microsoft.com/office/officeart/2005/8/colors/colorful4" csCatId="colorful" phldr="1"/>
      <dgm:spPr/>
    </dgm:pt>
    <dgm:pt modelId="{66D129B3-7677-41D0-8481-C7999EAC67B8}">
      <dgm:prSet phldrT="[Text]" custT="1"/>
      <dgm:spPr/>
      <dgm:t>
        <a:bodyPr/>
        <a:lstStyle/>
        <a:p>
          <a:r>
            <a:rPr lang="en-US" altLang="zh-TW" sz="1800" dirty="0" smtClean="0">
              <a:latin typeface="Calibri" pitchFamily="34" charset="0"/>
            </a:rPr>
            <a:t>3/F Meng Wah Complex, The University of Hong Kong, </a:t>
          </a:r>
          <a:br>
            <a:rPr lang="en-US" altLang="zh-TW" sz="1800" dirty="0" smtClean="0">
              <a:latin typeface="Calibri" pitchFamily="34" charset="0"/>
            </a:rPr>
          </a:br>
          <a:r>
            <a:rPr lang="en-US" altLang="zh-TW" sz="1800" dirty="0" smtClean="0">
              <a:latin typeface="Calibri" pitchFamily="34" charset="0"/>
            </a:rPr>
            <a:t>Pokfulam Road, Hong Kong</a:t>
          </a:r>
          <a:endParaRPr lang="zh-TW" altLang="en-US" sz="1800" dirty="0">
            <a:latin typeface="Calibri" pitchFamily="34" charset="0"/>
          </a:endParaRPr>
        </a:p>
      </dgm:t>
    </dgm:pt>
    <dgm:pt modelId="{80B12F79-834C-4544-99BE-524BDC7D292A}" type="parTrans" cxnId="{06714299-A422-4347-856D-48E9D3C3FCDD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Calibri" pitchFamily="34" charset="0"/>
          </a:endParaRPr>
        </a:p>
      </dgm:t>
    </dgm:pt>
    <dgm:pt modelId="{0FB86EB2-D83D-412E-8171-A9E4669C715F}" type="sibTrans" cxnId="{06714299-A422-4347-856D-48E9D3C3FCDD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Calibri" pitchFamily="34" charset="0"/>
          </a:endParaRPr>
        </a:p>
      </dgm:t>
    </dgm:pt>
    <dgm:pt modelId="{CC73A1E8-1B1E-4EFD-82B0-DCD6C403CA19}">
      <dgm:prSet phldrT="[Text]" custT="1"/>
      <dgm:spPr/>
      <dgm:t>
        <a:bodyPr/>
        <a:lstStyle/>
        <a:p>
          <a:r>
            <a:rPr lang="en-US" altLang="zh-TW" sz="1800" smtClean="0">
              <a:latin typeface="Calibri" pitchFamily="34" charset="0"/>
            </a:rPr>
            <a:t>3917 2317</a:t>
          </a:r>
          <a:endParaRPr lang="zh-TW" altLang="en-US" sz="1800" dirty="0">
            <a:latin typeface="Calibri" pitchFamily="34" charset="0"/>
          </a:endParaRPr>
        </a:p>
      </dgm:t>
    </dgm:pt>
    <dgm:pt modelId="{BE41E970-01C5-4300-A74D-0DFFB84CFAE3}" type="parTrans" cxnId="{A9F5C8CB-1F19-49EE-AA9E-748DEA4A1C0D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Calibri" pitchFamily="34" charset="0"/>
          </a:endParaRPr>
        </a:p>
      </dgm:t>
    </dgm:pt>
    <dgm:pt modelId="{E85C237F-A472-49AF-BDE2-EC841E7E01F7}" type="sibTrans" cxnId="{A9F5C8CB-1F19-49EE-AA9E-748DEA4A1C0D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Calibri" pitchFamily="34" charset="0"/>
          </a:endParaRPr>
        </a:p>
      </dgm:t>
    </dgm:pt>
    <dgm:pt modelId="{81AD97DB-DD4C-49FF-9622-878122DB3F92}">
      <dgm:prSet phldrT="[Text]" custT="1"/>
      <dgm:spPr/>
      <dgm:t>
        <a:bodyPr/>
        <a:lstStyle/>
        <a:p>
          <a:r>
            <a:rPr lang="en-US" altLang="zh-TW" sz="1800" u="sng" dirty="0" smtClean="0">
              <a:latin typeface="Calibri" pitchFamily="34" charset="0"/>
              <a:hlinkClick xmlns:r="http://schemas.openxmlformats.org/officeDocument/2006/relationships" r:id="rId1"/>
            </a:rPr>
            <a:t>careers@hku.hk</a:t>
          </a:r>
          <a:r>
            <a:rPr lang="en-US" altLang="zh-TW" sz="1800" u="sng" dirty="0" smtClean="0">
              <a:latin typeface="Calibri" pitchFamily="34" charset="0"/>
            </a:rPr>
            <a:t> </a:t>
          </a:r>
          <a:endParaRPr lang="zh-TW" altLang="en-US" sz="1800" dirty="0">
            <a:latin typeface="Calibri" pitchFamily="34" charset="0"/>
          </a:endParaRPr>
        </a:p>
      </dgm:t>
    </dgm:pt>
    <dgm:pt modelId="{00619D80-5A3B-41B6-915E-9D5741EFB372}" type="parTrans" cxnId="{5079441D-CC55-4FF9-B731-D87CB729DCD5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Calibri" pitchFamily="34" charset="0"/>
          </a:endParaRPr>
        </a:p>
      </dgm:t>
    </dgm:pt>
    <dgm:pt modelId="{0CB66381-2480-4DBC-B292-4A6D211FB1F8}" type="sibTrans" cxnId="{5079441D-CC55-4FF9-B731-D87CB729DCD5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Calibri" pitchFamily="34" charset="0"/>
          </a:endParaRPr>
        </a:p>
      </dgm:t>
    </dgm:pt>
    <dgm:pt modelId="{81854D1D-561E-46E7-AD2E-0E0437D953BC}">
      <dgm:prSet phldrT="[Text]" custT="1"/>
      <dgm:spPr/>
      <dgm:t>
        <a:bodyPr/>
        <a:lstStyle/>
        <a:p>
          <a:r>
            <a:rPr lang="en-US" altLang="zh-TW" sz="1800" dirty="0" smtClean="0">
              <a:latin typeface="Calibri" pitchFamily="34" charset="0"/>
              <a:hlinkClick xmlns:r="http://schemas.openxmlformats.org/officeDocument/2006/relationships" r:id="rId2"/>
            </a:rPr>
            <a:t>http://cedars.hku.hk</a:t>
          </a:r>
          <a:r>
            <a:rPr lang="en-US" altLang="zh-TW" sz="1800" dirty="0" smtClean="0">
              <a:latin typeface="Calibri" pitchFamily="34" charset="0"/>
            </a:rPr>
            <a:t> </a:t>
          </a:r>
          <a:endParaRPr lang="zh-TW" altLang="en-US" sz="1800" dirty="0">
            <a:latin typeface="Calibri" pitchFamily="34" charset="0"/>
          </a:endParaRPr>
        </a:p>
      </dgm:t>
    </dgm:pt>
    <dgm:pt modelId="{61223033-CD5C-416D-A8F9-713257E0950A}" type="parTrans" cxnId="{0452C2F8-F732-4734-8011-E0EDF83D4DED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Calibri" pitchFamily="34" charset="0"/>
          </a:endParaRPr>
        </a:p>
      </dgm:t>
    </dgm:pt>
    <dgm:pt modelId="{3B98F855-46EE-4B77-88DC-F2FB3F333096}" type="sibTrans" cxnId="{0452C2F8-F732-4734-8011-E0EDF83D4DED}">
      <dgm:prSet/>
      <dgm:spPr/>
      <dgm:t>
        <a:bodyPr/>
        <a:lstStyle/>
        <a:p>
          <a:endParaRPr lang="zh-TW" altLang="en-US" sz="1800">
            <a:solidFill>
              <a:schemeClr val="tx1"/>
            </a:solidFill>
            <a:latin typeface="Calibri" pitchFamily="34" charset="0"/>
          </a:endParaRPr>
        </a:p>
      </dgm:t>
    </dgm:pt>
    <dgm:pt modelId="{18B55F08-BE8B-4150-91DA-A67A78D2E655}" type="pres">
      <dgm:prSet presAssocID="{3AEDCF12-5E47-4268-A588-D96E729C151F}" presName="linearFlow" presStyleCnt="0">
        <dgm:presLayoutVars>
          <dgm:dir/>
          <dgm:resizeHandles val="exact"/>
        </dgm:presLayoutVars>
      </dgm:prSet>
      <dgm:spPr/>
    </dgm:pt>
    <dgm:pt modelId="{D8D4EE37-5658-4DE9-BCB3-22C0F94DA47D}" type="pres">
      <dgm:prSet presAssocID="{66D129B3-7677-41D0-8481-C7999EAC67B8}" presName="composite" presStyleCnt="0"/>
      <dgm:spPr/>
    </dgm:pt>
    <dgm:pt modelId="{091ED823-FCA9-4258-AAB2-08387FE3206B}" type="pres">
      <dgm:prSet presAssocID="{66D129B3-7677-41D0-8481-C7999EAC67B8}" presName="imgShp" presStyleLbl="fgImgPlace1" presStyleIdx="0" presStyleCnt="4" custLinFactX="-100000" custLinFactNeighborX="-1651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A75AA3-DB17-47AA-A407-152EE1BF6784}" type="pres">
      <dgm:prSet presAssocID="{66D129B3-7677-41D0-8481-C7999EAC67B8}" presName="txShp" presStyleLbl="node1" presStyleIdx="0" presStyleCnt="4" custScaleX="1449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FE416F-5994-4D67-80A6-887CBA44006E}" type="pres">
      <dgm:prSet presAssocID="{0FB86EB2-D83D-412E-8171-A9E4669C715F}" presName="spacing" presStyleCnt="0"/>
      <dgm:spPr/>
    </dgm:pt>
    <dgm:pt modelId="{4FA8A3BA-F367-46FC-934F-13D6341AB2C5}" type="pres">
      <dgm:prSet presAssocID="{CC73A1E8-1B1E-4EFD-82B0-DCD6C403CA19}" presName="composite" presStyleCnt="0"/>
      <dgm:spPr/>
    </dgm:pt>
    <dgm:pt modelId="{50AC20EA-A9D3-41F0-B5EF-B82B947A86D6}" type="pres">
      <dgm:prSet presAssocID="{CC73A1E8-1B1E-4EFD-82B0-DCD6C403CA19}" presName="imgShp" presStyleLbl="fgImgPlace1" presStyleIdx="1" presStyleCnt="4" custLinFactX="-100000" custLinFactNeighborX="-1651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8FE7080-1D24-4AED-8B27-870D2AF77891}" type="pres">
      <dgm:prSet presAssocID="{CC73A1E8-1B1E-4EFD-82B0-DCD6C403CA19}" presName="txShp" presStyleLbl="node1" presStyleIdx="1" presStyleCnt="4" custScaleX="1449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1CDD0-DBB8-4E49-87E0-0D9AE0EB9475}" type="pres">
      <dgm:prSet presAssocID="{E85C237F-A472-49AF-BDE2-EC841E7E01F7}" presName="spacing" presStyleCnt="0"/>
      <dgm:spPr/>
    </dgm:pt>
    <dgm:pt modelId="{35E5B45F-579D-47F0-92C9-C6A87B7ABD74}" type="pres">
      <dgm:prSet presAssocID="{81AD97DB-DD4C-49FF-9622-878122DB3F92}" presName="composite" presStyleCnt="0"/>
      <dgm:spPr/>
    </dgm:pt>
    <dgm:pt modelId="{FAFD61C5-3629-42B6-9F8B-8367E7327343}" type="pres">
      <dgm:prSet presAssocID="{81AD97DB-DD4C-49FF-9622-878122DB3F92}" presName="imgShp" presStyleLbl="fgImgPlace1" presStyleIdx="2" presStyleCnt="4" custLinFactX="-100000" custLinFactNeighborX="-1651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A75CE6F-E421-41D7-B107-C3B667242417}" type="pres">
      <dgm:prSet presAssocID="{81AD97DB-DD4C-49FF-9622-878122DB3F92}" presName="txShp" presStyleLbl="node1" presStyleIdx="2" presStyleCnt="4" custScaleX="1449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829E9-7A4D-4614-808D-871D3B982875}" type="pres">
      <dgm:prSet presAssocID="{0CB66381-2480-4DBC-B292-4A6D211FB1F8}" presName="spacing" presStyleCnt="0"/>
      <dgm:spPr/>
    </dgm:pt>
    <dgm:pt modelId="{0BEAFB55-EB49-46B8-AD80-11352D0208E2}" type="pres">
      <dgm:prSet presAssocID="{81854D1D-561E-46E7-AD2E-0E0437D953BC}" presName="composite" presStyleCnt="0"/>
      <dgm:spPr/>
    </dgm:pt>
    <dgm:pt modelId="{BA0F4D2C-9C3D-497E-AFB3-453E714922B7}" type="pres">
      <dgm:prSet presAssocID="{81854D1D-561E-46E7-AD2E-0E0437D953BC}" presName="imgShp" presStyleLbl="fgImgPlace1" presStyleIdx="3" presStyleCnt="4" custLinFactX="-100000" custLinFactNeighborX="-16517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D56EED8-7335-46F3-B561-88DA927B3798}" type="pres">
      <dgm:prSet presAssocID="{81854D1D-561E-46E7-AD2E-0E0437D953BC}" presName="txShp" presStyleLbl="node1" presStyleIdx="3" presStyleCnt="4" custScaleX="1449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9BBF84-A63D-47AA-A6C2-E32E2C63E700}" type="presOf" srcId="{CC73A1E8-1B1E-4EFD-82B0-DCD6C403CA19}" destId="{88FE7080-1D24-4AED-8B27-870D2AF77891}" srcOrd="0" destOrd="0" presId="urn:microsoft.com/office/officeart/2005/8/layout/vList3#2"/>
    <dgm:cxn modelId="{AAA64A78-020D-4B11-A35B-AB742B31BA68}" type="presOf" srcId="{81AD97DB-DD4C-49FF-9622-878122DB3F92}" destId="{BA75CE6F-E421-41D7-B107-C3B667242417}" srcOrd="0" destOrd="0" presId="urn:microsoft.com/office/officeart/2005/8/layout/vList3#2"/>
    <dgm:cxn modelId="{41F4BDC3-66E3-4ACF-A5E1-F4E894C5EB7D}" type="presOf" srcId="{3AEDCF12-5E47-4268-A588-D96E729C151F}" destId="{18B55F08-BE8B-4150-91DA-A67A78D2E655}" srcOrd="0" destOrd="0" presId="urn:microsoft.com/office/officeart/2005/8/layout/vList3#2"/>
    <dgm:cxn modelId="{0452C2F8-F732-4734-8011-E0EDF83D4DED}" srcId="{3AEDCF12-5E47-4268-A588-D96E729C151F}" destId="{81854D1D-561E-46E7-AD2E-0E0437D953BC}" srcOrd="3" destOrd="0" parTransId="{61223033-CD5C-416D-A8F9-713257E0950A}" sibTransId="{3B98F855-46EE-4B77-88DC-F2FB3F333096}"/>
    <dgm:cxn modelId="{A9F5C8CB-1F19-49EE-AA9E-748DEA4A1C0D}" srcId="{3AEDCF12-5E47-4268-A588-D96E729C151F}" destId="{CC73A1E8-1B1E-4EFD-82B0-DCD6C403CA19}" srcOrd="1" destOrd="0" parTransId="{BE41E970-01C5-4300-A74D-0DFFB84CFAE3}" sibTransId="{E85C237F-A472-49AF-BDE2-EC841E7E01F7}"/>
    <dgm:cxn modelId="{B3CFD4F4-4BBC-4B12-AAAC-77A197DB9F39}" type="presOf" srcId="{81854D1D-561E-46E7-AD2E-0E0437D953BC}" destId="{9D56EED8-7335-46F3-B561-88DA927B3798}" srcOrd="0" destOrd="0" presId="urn:microsoft.com/office/officeart/2005/8/layout/vList3#2"/>
    <dgm:cxn modelId="{06714299-A422-4347-856D-48E9D3C3FCDD}" srcId="{3AEDCF12-5E47-4268-A588-D96E729C151F}" destId="{66D129B3-7677-41D0-8481-C7999EAC67B8}" srcOrd="0" destOrd="0" parTransId="{80B12F79-834C-4544-99BE-524BDC7D292A}" sibTransId="{0FB86EB2-D83D-412E-8171-A9E4669C715F}"/>
    <dgm:cxn modelId="{5079441D-CC55-4FF9-B731-D87CB729DCD5}" srcId="{3AEDCF12-5E47-4268-A588-D96E729C151F}" destId="{81AD97DB-DD4C-49FF-9622-878122DB3F92}" srcOrd="2" destOrd="0" parTransId="{00619D80-5A3B-41B6-915E-9D5741EFB372}" sibTransId="{0CB66381-2480-4DBC-B292-4A6D211FB1F8}"/>
    <dgm:cxn modelId="{1B8F03F8-DB48-4772-9D50-D434BB0AFA6A}" type="presOf" srcId="{66D129B3-7677-41D0-8481-C7999EAC67B8}" destId="{D0A75AA3-DB17-47AA-A407-152EE1BF6784}" srcOrd="0" destOrd="0" presId="urn:microsoft.com/office/officeart/2005/8/layout/vList3#2"/>
    <dgm:cxn modelId="{8A3A4CE8-C516-4800-BA8A-2763896D1A19}" type="presParOf" srcId="{18B55F08-BE8B-4150-91DA-A67A78D2E655}" destId="{D8D4EE37-5658-4DE9-BCB3-22C0F94DA47D}" srcOrd="0" destOrd="0" presId="urn:microsoft.com/office/officeart/2005/8/layout/vList3#2"/>
    <dgm:cxn modelId="{76D90C62-80F8-46A5-A8B1-3102B34E0569}" type="presParOf" srcId="{D8D4EE37-5658-4DE9-BCB3-22C0F94DA47D}" destId="{091ED823-FCA9-4258-AAB2-08387FE3206B}" srcOrd="0" destOrd="0" presId="urn:microsoft.com/office/officeart/2005/8/layout/vList3#2"/>
    <dgm:cxn modelId="{604D92A0-60DF-4D1E-8A35-AE0F3724603D}" type="presParOf" srcId="{D8D4EE37-5658-4DE9-BCB3-22C0F94DA47D}" destId="{D0A75AA3-DB17-47AA-A407-152EE1BF6784}" srcOrd="1" destOrd="0" presId="urn:microsoft.com/office/officeart/2005/8/layout/vList3#2"/>
    <dgm:cxn modelId="{F7E56FB6-D1D1-4B3D-997F-AAAE24418653}" type="presParOf" srcId="{18B55F08-BE8B-4150-91DA-A67A78D2E655}" destId="{A8FE416F-5994-4D67-80A6-887CBA44006E}" srcOrd="1" destOrd="0" presId="urn:microsoft.com/office/officeart/2005/8/layout/vList3#2"/>
    <dgm:cxn modelId="{5EE10813-65BE-4D9B-BB53-8848DA8ED87F}" type="presParOf" srcId="{18B55F08-BE8B-4150-91DA-A67A78D2E655}" destId="{4FA8A3BA-F367-46FC-934F-13D6341AB2C5}" srcOrd="2" destOrd="0" presId="urn:microsoft.com/office/officeart/2005/8/layout/vList3#2"/>
    <dgm:cxn modelId="{4E1A2517-08B3-4C31-843D-ACA017EC54D5}" type="presParOf" srcId="{4FA8A3BA-F367-46FC-934F-13D6341AB2C5}" destId="{50AC20EA-A9D3-41F0-B5EF-B82B947A86D6}" srcOrd="0" destOrd="0" presId="urn:microsoft.com/office/officeart/2005/8/layout/vList3#2"/>
    <dgm:cxn modelId="{355FCF1A-5D9C-416E-B32A-7FB7BDC0BA74}" type="presParOf" srcId="{4FA8A3BA-F367-46FC-934F-13D6341AB2C5}" destId="{88FE7080-1D24-4AED-8B27-870D2AF77891}" srcOrd="1" destOrd="0" presId="urn:microsoft.com/office/officeart/2005/8/layout/vList3#2"/>
    <dgm:cxn modelId="{AB179176-B040-4355-822D-7AB52BC8D32C}" type="presParOf" srcId="{18B55F08-BE8B-4150-91DA-A67A78D2E655}" destId="{FE41CDD0-DBB8-4E49-87E0-0D9AE0EB9475}" srcOrd="3" destOrd="0" presId="urn:microsoft.com/office/officeart/2005/8/layout/vList3#2"/>
    <dgm:cxn modelId="{876AC51A-4DB4-454D-9D89-A8CE7A4FBDBC}" type="presParOf" srcId="{18B55F08-BE8B-4150-91DA-A67A78D2E655}" destId="{35E5B45F-579D-47F0-92C9-C6A87B7ABD74}" srcOrd="4" destOrd="0" presId="urn:microsoft.com/office/officeart/2005/8/layout/vList3#2"/>
    <dgm:cxn modelId="{32D464F2-6ABC-40E1-B09D-5449F661D589}" type="presParOf" srcId="{35E5B45F-579D-47F0-92C9-C6A87B7ABD74}" destId="{FAFD61C5-3629-42B6-9F8B-8367E7327343}" srcOrd="0" destOrd="0" presId="urn:microsoft.com/office/officeart/2005/8/layout/vList3#2"/>
    <dgm:cxn modelId="{39E5C5FF-7E27-4EEA-A278-925BF099FEBE}" type="presParOf" srcId="{35E5B45F-579D-47F0-92C9-C6A87B7ABD74}" destId="{BA75CE6F-E421-41D7-B107-C3B667242417}" srcOrd="1" destOrd="0" presId="urn:microsoft.com/office/officeart/2005/8/layout/vList3#2"/>
    <dgm:cxn modelId="{A1364D6C-15A8-4FCE-AB89-99BE1514C1A0}" type="presParOf" srcId="{18B55F08-BE8B-4150-91DA-A67A78D2E655}" destId="{E87829E9-7A4D-4614-808D-871D3B982875}" srcOrd="5" destOrd="0" presId="urn:microsoft.com/office/officeart/2005/8/layout/vList3#2"/>
    <dgm:cxn modelId="{F433F9E3-1755-4B2F-AFC8-707877953723}" type="presParOf" srcId="{18B55F08-BE8B-4150-91DA-A67A78D2E655}" destId="{0BEAFB55-EB49-46B8-AD80-11352D0208E2}" srcOrd="6" destOrd="0" presId="urn:microsoft.com/office/officeart/2005/8/layout/vList3#2"/>
    <dgm:cxn modelId="{ED56ABA8-81B3-4EAF-AAFC-9D1F831C76B7}" type="presParOf" srcId="{0BEAFB55-EB49-46B8-AD80-11352D0208E2}" destId="{BA0F4D2C-9C3D-497E-AFB3-453E714922B7}" srcOrd="0" destOrd="0" presId="urn:microsoft.com/office/officeart/2005/8/layout/vList3#2"/>
    <dgm:cxn modelId="{64584864-F4D7-46D1-937A-F9E02B3DE009}" type="presParOf" srcId="{0BEAFB55-EB49-46B8-AD80-11352D0208E2}" destId="{9D56EED8-7335-46F3-B561-88DA927B379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EAEEE-E474-4914-AE18-A414A7748A3D}">
      <dsp:nvSpPr>
        <dsp:cNvPr id="0" name=""/>
        <dsp:cNvSpPr/>
      </dsp:nvSpPr>
      <dsp:spPr>
        <a:xfrm rot="10800000">
          <a:off x="0" y="7018"/>
          <a:ext cx="7743955" cy="860122"/>
        </a:xfrm>
        <a:prstGeom prst="trapezoid">
          <a:avLst>
            <a:gd name="adj" fmla="val 150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70C0"/>
              </a:solidFill>
            </a:rPr>
            <a:t>By Sept 91%</a:t>
          </a:r>
          <a:endParaRPr lang="en-US" sz="3200" kern="1200" dirty="0">
            <a:solidFill>
              <a:srgbClr val="0070C0"/>
            </a:solidFill>
          </a:endParaRPr>
        </a:p>
      </dsp:txBody>
      <dsp:txXfrm rot="-10800000">
        <a:off x="1355192" y="7018"/>
        <a:ext cx="5033570" cy="860122"/>
      </dsp:txXfrm>
    </dsp:sp>
    <dsp:sp modelId="{41F48C25-F1D7-4AC9-9D2B-A9485200B57C}">
      <dsp:nvSpPr>
        <dsp:cNvPr id="0" name=""/>
        <dsp:cNvSpPr/>
      </dsp:nvSpPr>
      <dsp:spPr>
        <a:xfrm rot="10800000">
          <a:off x="1290659" y="860122"/>
          <a:ext cx="5162636" cy="860122"/>
        </a:xfrm>
        <a:prstGeom prst="trapezoid">
          <a:avLst>
            <a:gd name="adj" fmla="val 150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B0F0"/>
              </a:solidFill>
            </a:rPr>
            <a:t>By July 58%</a:t>
          </a:r>
          <a:endParaRPr lang="en-US" sz="2800" kern="1200" dirty="0">
            <a:solidFill>
              <a:srgbClr val="00B0F0"/>
            </a:solidFill>
          </a:endParaRPr>
        </a:p>
      </dsp:txBody>
      <dsp:txXfrm rot="-10800000">
        <a:off x="2194120" y="860122"/>
        <a:ext cx="3355713" cy="860122"/>
      </dsp:txXfrm>
    </dsp:sp>
    <dsp:sp modelId="{3FD90AD5-9952-4F19-8FF8-AE70D4C0F388}">
      <dsp:nvSpPr>
        <dsp:cNvPr id="0" name=""/>
        <dsp:cNvSpPr/>
      </dsp:nvSpPr>
      <dsp:spPr>
        <a:xfrm rot="10800000">
          <a:off x="2593347" y="1708212"/>
          <a:ext cx="2581318" cy="860122"/>
        </a:xfrm>
        <a:prstGeom prst="trapezoid">
          <a:avLst>
            <a:gd name="adj" fmla="val 150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B050"/>
              </a:solidFill>
            </a:rPr>
            <a:t>May or before 27%</a:t>
          </a:r>
          <a:endParaRPr lang="en-US" sz="2000" kern="1200" dirty="0">
            <a:solidFill>
              <a:srgbClr val="00B050"/>
            </a:solidFill>
          </a:endParaRPr>
        </a:p>
      </dsp:txBody>
      <dsp:txXfrm rot="-10800000">
        <a:off x="2593347" y="1708212"/>
        <a:ext cx="2581318" cy="860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0898B-CCA8-48F3-A595-D08AC52A7795}">
      <dsp:nvSpPr>
        <dsp:cNvPr id="0" name=""/>
        <dsp:cNvSpPr/>
      </dsp:nvSpPr>
      <dsp:spPr>
        <a:xfrm rot="16200000">
          <a:off x="-1869849" y="2944521"/>
          <a:ext cx="4464304" cy="66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8098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Placement Services </a:t>
          </a:r>
          <a:endParaRPr lang="en-US" sz="2200" b="1" i="0" kern="1200" dirty="0"/>
        </a:p>
      </dsp:txBody>
      <dsp:txXfrm>
        <a:off x="-1869849" y="2944521"/>
        <a:ext cx="4464304" cy="666820"/>
      </dsp:txXfrm>
    </dsp:sp>
    <dsp:sp modelId="{AC8BA861-92ED-409D-A749-D32D5AA92BF7}">
      <dsp:nvSpPr>
        <dsp:cNvPr id="0" name=""/>
        <dsp:cNvSpPr/>
      </dsp:nvSpPr>
      <dsp:spPr>
        <a:xfrm>
          <a:off x="585506" y="1005533"/>
          <a:ext cx="3475853" cy="44705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88098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Job Postings &amp; Daily Career Announcements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Recruitment Talks &amp; Seminars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Pre-selection &amp; Interview Support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Careers Fair &amp; Recruitment Days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Internship Opportunities &amp; Support (Local, Mainland, Overseas)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New Graduate Placement Support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Entrepreneurship, Startup Job Fair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Support for Special Groups</a:t>
          </a:r>
          <a:endParaRPr lang="en-US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PG Students</a:t>
          </a:r>
          <a:endParaRPr lang="en-US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Non-local Students</a:t>
          </a:r>
          <a:endParaRPr lang="en-US" sz="1600" b="1" kern="1200" dirty="0"/>
        </a:p>
      </dsp:txBody>
      <dsp:txXfrm>
        <a:off x="585506" y="1005533"/>
        <a:ext cx="3475853" cy="4470509"/>
      </dsp:txXfrm>
    </dsp:sp>
    <dsp:sp modelId="{09110F1B-5CF7-4A13-A2F5-C1D501913201}">
      <dsp:nvSpPr>
        <dsp:cNvPr id="0" name=""/>
        <dsp:cNvSpPr/>
      </dsp:nvSpPr>
      <dsp:spPr>
        <a:xfrm>
          <a:off x="31420" y="81731"/>
          <a:ext cx="1215252" cy="1244232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51A32-450D-441D-8855-CE305D210D2B}">
      <dsp:nvSpPr>
        <dsp:cNvPr id="0" name=""/>
        <dsp:cNvSpPr/>
      </dsp:nvSpPr>
      <dsp:spPr>
        <a:xfrm rot="16200000">
          <a:off x="-914146" y="1775864"/>
          <a:ext cx="2419408" cy="591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4428" bIns="0" numCol="1" spcCol="1270" anchor="t" anchorCtr="0">
          <a:noAutofit/>
        </a:bodyPr>
        <a:lstStyle/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Career Education 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600" b="1" kern="1200" dirty="0"/>
        </a:p>
      </dsp:txBody>
      <dsp:txXfrm>
        <a:off x="-914146" y="1775864"/>
        <a:ext cx="2419408" cy="591115"/>
      </dsp:txXfrm>
    </dsp:sp>
    <dsp:sp modelId="{EBA1EFEC-F02B-4123-904A-25F7AD29A862}">
      <dsp:nvSpPr>
        <dsp:cNvPr id="0" name=""/>
        <dsp:cNvSpPr/>
      </dsp:nvSpPr>
      <dsp:spPr>
        <a:xfrm>
          <a:off x="523169" y="632006"/>
          <a:ext cx="3921829" cy="26659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04428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Professional Preparation </a:t>
          </a:r>
          <a:r>
            <a:rPr lang="en-US" sz="1600" b="1" kern="1200" dirty="0" err="1" smtClean="0"/>
            <a:t>Programmes</a:t>
          </a:r>
          <a:r>
            <a:rPr lang="en-US" sz="1600" b="1" kern="1200" dirty="0" smtClean="0"/>
            <a:t> (PPP)</a:t>
          </a:r>
          <a:r>
            <a:rPr lang="zh-TW" altLang="en-US" sz="1600" b="1" kern="1200" dirty="0" smtClean="0"/>
            <a:t>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Training Workshops (Career Planning &amp; Preparation, Selection Exercise Training, Workplace Preparation)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Alumni Sharing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Collaborations (Industry Talk, Career Talk)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One-on-One Consultation</a:t>
          </a:r>
          <a:endParaRPr lang="en-US" sz="1600" b="1" kern="1200" dirty="0"/>
        </a:p>
      </dsp:txBody>
      <dsp:txXfrm>
        <a:off x="523169" y="632006"/>
        <a:ext cx="3921829" cy="2665991"/>
      </dsp:txXfrm>
    </dsp:sp>
    <dsp:sp modelId="{029B1457-46D7-4DF7-A873-6E456FACE4F2}">
      <dsp:nvSpPr>
        <dsp:cNvPr id="0" name=""/>
        <dsp:cNvSpPr/>
      </dsp:nvSpPr>
      <dsp:spPr>
        <a:xfrm>
          <a:off x="12275" y="104839"/>
          <a:ext cx="925655" cy="896256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7F77D-3CFB-4211-B546-A814F1B0BBEE}">
      <dsp:nvSpPr>
        <dsp:cNvPr id="0" name=""/>
        <dsp:cNvSpPr/>
      </dsp:nvSpPr>
      <dsp:spPr>
        <a:xfrm>
          <a:off x="2266785" y="684859"/>
          <a:ext cx="4186996" cy="178461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15808C"/>
              </a:solidFill>
              <a:effectLst/>
              <a:latin typeface="+mn-lt"/>
            </a:rPr>
            <a:t>CGCSS - Global Career Learning Experience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>
              <a:solidFill>
                <a:srgbClr val="15808C"/>
              </a:solidFill>
              <a:effectLst/>
              <a:latin typeface="+mn-lt"/>
            </a:rPr>
            <a:t>www.cedars.hku.hk/careerspringboard</a:t>
          </a:r>
        </a:p>
      </dsp:txBody>
      <dsp:txXfrm>
        <a:off x="2353903" y="771977"/>
        <a:ext cx="4012760" cy="1610380"/>
      </dsp:txXfrm>
    </dsp:sp>
    <dsp:sp modelId="{E1D5A36F-345D-4555-9F96-22A91550F75A}">
      <dsp:nvSpPr>
        <dsp:cNvPr id="0" name=""/>
        <dsp:cNvSpPr/>
      </dsp:nvSpPr>
      <dsp:spPr>
        <a:xfrm rot="8365841">
          <a:off x="2828866" y="2650292"/>
          <a:ext cx="556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6044" y="0"/>
              </a:lnTo>
            </a:path>
          </a:pathLst>
        </a:custGeom>
        <a:noFill/>
        <a:ln w="85725" cap="rnd" cmpd="sng" algn="ctr">
          <a:solidFill>
            <a:srgbClr val="FFFF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F0BD8-265E-4D4C-85E6-E33FAF61649F}">
      <dsp:nvSpPr>
        <dsp:cNvPr id="0" name=""/>
        <dsp:cNvSpPr/>
      </dsp:nvSpPr>
      <dsp:spPr>
        <a:xfrm>
          <a:off x="434331" y="2831108"/>
          <a:ext cx="3090751" cy="1568497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Paid/Non-paid Internships</a:t>
          </a:r>
          <a:b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(3-8 weeks)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899" y="2907676"/>
        <a:ext cx="2937615" cy="1415361"/>
      </dsp:txXfrm>
    </dsp:sp>
    <dsp:sp modelId="{BD05ADB3-3CD6-48F2-9575-13CDF5908773}">
      <dsp:nvSpPr>
        <dsp:cNvPr id="0" name=""/>
        <dsp:cNvSpPr/>
      </dsp:nvSpPr>
      <dsp:spPr>
        <a:xfrm rot="2364971">
          <a:off x="5379551" y="2654898"/>
          <a:ext cx="5840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055" y="0"/>
              </a:lnTo>
            </a:path>
          </a:pathLst>
        </a:custGeom>
        <a:noFill/>
        <a:ln w="85725" cap="rnd" cmpd="sng" algn="ctr">
          <a:solidFill>
            <a:srgbClr val="FFFF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5425B-AEE3-4315-8FD3-5984C7926F0B}">
      <dsp:nvSpPr>
        <dsp:cNvPr id="0" name=""/>
        <dsp:cNvSpPr/>
      </dsp:nvSpPr>
      <dsp:spPr>
        <a:xfrm>
          <a:off x="5305865" y="2840320"/>
          <a:ext cx="3092401" cy="1569598"/>
        </a:xfrm>
        <a:prstGeom prst="roundRect">
          <a:avLst/>
        </a:prstGeom>
        <a:solidFill>
          <a:srgbClr val="15808C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Career Exploration </a:t>
          </a:r>
          <a:r>
            <a:rPr lang="en-US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Programmes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(1-3 weeks)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2486" y="2916941"/>
        <a:ext cx="2939159" cy="1416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75AA3-DB17-47AA-A407-152EE1BF6784}">
      <dsp:nvSpPr>
        <dsp:cNvPr id="0" name=""/>
        <dsp:cNvSpPr/>
      </dsp:nvSpPr>
      <dsp:spPr>
        <a:xfrm rot="10800000">
          <a:off x="152411" y="1484"/>
          <a:ext cx="8155608" cy="60407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Calibri" pitchFamily="34" charset="0"/>
            </a:rPr>
            <a:t>3/F Meng Wah Complex, The University of Hong Kong, </a:t>
          </a:r>
          <a:br>
            <a:rPr lang="en-US" altLang="zh-TW" sz="1800" kern="1200" dirty="0" smtClean="0">
              <a:latin typeface="Calibri" pitchFamily="34" charset="0"/>
            </a:rPr>
          </a:br>
          <a:r>
            <a:rPr lang="en-US" altLang="zh-TW" sz="1800" kern="1200" dirty="0" smtClean="0">
              <a:latin typeface="Calibri" pitchFamily="34" charset="0"/>
            </a:rPr>
            <a:t>Pokfulam Road, Hong Kong</a:t>
          </a:r>
          <a:endParaRPr lang="zh-TW" altLang="en-US" sz="1800" kern="1200" dirty="0">
            <a:latin typeface="Calibri" pitchFamily="34" charset="0"/>
          </a:endParaRPr>
        </a:p>
      </dsp:txBody>
      <dsp:txXfrm rot="10800000">
        <a:off x="303430" y="1484"/>
        <a:ext cx="8004589" cy="604076"/>
      </dsp:txXfrm>
    </dsp:sp>
    <dsp:sp modelId="{091ED823-FCA9-4258-AAB2-08387FE3206B}">
      <dsp:nvSpPr>
        <dsp:cNvPr id="0" name=""/>
        <dsp:cNvSpPr/>
      </dsp:nvSpPr>
      <dsp:spPr>
        <a:xfrm>
          <a:off x="0" y="1484"/>
          <a:ext cx="604076" cy="6040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FE7080-1D24-4AED-8B27-870D2AF77891}">
      <dsp:nvSpPr>
        <dsp:cNvPr id="0" name=""/>
        <dsp:cNvSpPr/>
      </dsp:nvSpPr>
      <dsp:spPr>
        <a:xfrm rot="10800000">
          <a:off x="152411" y="758994"/>
          <a:ext cx="8155608" cy="604076"/>
        </a:xfrm>
        <a:prstGeom prst="homePlate">
          <a:avLst/>
        </a:prstGeom>
        <a:solidFill>
          <a:schemeClr val="accent4">
            <a:hueOff val="-303945"/>
            <a:satOff val="-1535"/>
            <a:lumOff val="-215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smtClean="0">
              <a:latin typeface="Calibri" pitchFamily="34" charset="0"/>
            </a:rPr>
            <a:t>3917 2317</a:t>
          </a:r>
          <a:endParaRPr lang="zh-TW" altLang="en-US" sz="1800" kern="1200" dirty="0">
            <a:latin typeface="Calibri" pitchFamily="34" charset="0"/>
          </a:endParaRPr>
        </a:p>
      </dsp:txBody>
      <dsp:txXfrm rot="10800000">
        <a:off x="303430" y="758994"/>
        <a:ext cx="8004589" cy="604076"/>
      </dsp:txXfrm>
    </dsp:sp>
    <dsp:sp modelId="{50AC20EA-A9D3-41F0-B5EF-B82B947A86D6}">
      <dsp:nvSpPr>
        <dsp:cNvPr id="0" name=""/>
        <dsp:cNvSpPr/>
      </dsp:nvSpPr>
      <dsp:spPr>
        <a:xfrm>
          <a:off x="0" y="758994"/>
          <a:ext cx="604076" cy="6040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75CE6F-E421-41D7-B107-C3B667242417}">
      <dsp:nvSpPr>
        <dsp:cNvPr id="0" name=""/>
        <dsp:cNvSpPr/>
      </dsp:nvSpPr>
      <dsp:spPr>
        <a:xfrm rot="10800000">
          <a:off x="152411" y="1516505"/>
          <a:ext cx="8155608" cy="604076"/>
        </a:xfrm>
        <a:prstGeom prst="homePlate">
          <a:avLst/>
        </a:prstGeom>
        <a:solidFill>
          <a:schemeClr val="accent4">
            <a:hueOff val="-607889"/>
            <a:satOff val="-3070"/>
            <a:lumOff val="-431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u="sng" kern="1200" dirty="0" smtClean="0">
              <a:latin typeface="Calibri" pitchFamily="34" charset="0"/>
              <a:hlinkClick xmlns:r="http://schemas.openxmlformats.org/officeDocument/2006/relationships" r:id="rId3"/>
            </a:rPr>
            <a:t>careers@hku.hk</a:t>
          </a:r>
          <a:r>
            <a:rPr lang="en-US" altLang="zh-TW" sz="1800" u="sng" kern="1200" dirty="0" smtClean="0">
              <a:latin typeface="Calibri" pitchFamily="34" charset="0"/>
            </a:rPr>
            <a:t> </a:t>
          </a:r>
          <a:endParaRPr lang="zh-TW" altLang="en-US" sz="1800" kern="1200" dirty="0">
            <a:latin typeface="Calibri" pitchFamily="34" charset="0"/>
          </a:endParaRPr>
        </a:p>
      </dsp:txBody>
      <dsp:txXfrm rot="10800000">
        <a:off x="303430" y="1516505"/>
        <a:ext cx="8004589" cy="604076"/>
      </dsp:txXfrm>
    </dsp:sp>
    <dsp:sp modelId="{FAFD61C5-3629-42B6-9F8B-8367E7327343}">
      <dsp:nvSpPr>
        <dsp:cNvPr id="0" name=""/>
        <dsp:cNvSpPr/>
      </dsp:nvSpPr>
      <dsp:spPr>
        <a:xfrm>
          <a:off x="0" y="1516505"/>
          <a:ext cx="604076" cy="60407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56EED8-7335-46F3-B561-88DA927B3798}">
      <dsp:nvSpPr>
        <dsp:cNvPr id="0" name=""/>
        <dsp:cNvSpPr/>
      </dsp:nvSpPr>
      <dsp:spPr>
        <a:xfrm rot="10800000">
          <a:off x="152411" y="2274015"/>
          <a:ext cx="8155608" cy="604076"/>
        </a:xfrm>
        <a:prstGeom prst="homePlate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Calibri" pitchFamily="34" charset="0"/>
              <a:hlinkClick xmlns:r="http://schemas.openxmlformats.org/officeDocument/2006/relationships" r:id="rId5"/>
            </a:rPr>
            <a:t>http://cedars.hku.hk</a:t>
          </a:r>
          <a:r>
            <a:rPr lang="en-US" altLang="zh-TW" sz="1800" kern="1200" dirty="0" smtClean="0">
              <a:latin typeface="Calibri" pitchFamily="34" charset="0"/>
            </a:rPr>
            <a:t> </a:t>
          </a:r>
          <a:endParaRPr lang="zh-TW" altLang="en-US" sz="1800" kern="1200" dirty="0">
            <a:latin typeface="Calibri" pitchFamily="34" charset="0"/>
          </a:endParaRPr>
        </a:p>
      </dsp:txBody>
      <dsp:txXfrm rot="10800000">
        <a:off x="303430" y="2274015"/>
        <a:ext cx="8004589" cy="604076"/>
      </dsp:txXfrm>
    </dsp:sp>
    <dsp:sp modelId="{BA0F4D2C-9C3D-497E-AFB3-453E714922B7}">
      <dsp:nvSpPr>
        <dsp:cNvPr id="0" name=""/>
        <dsp:cNvSpPr/>
      </dsp:nvSpPr>
      <dsp:spPr>
        <a:xfrm>
          <a:off x="0" y="2274015"/>
          <a:ext cx="604076" cy="60407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0.13972</cdr:x>
      <cdr:y>0.62661</cdr:y>
    </cdr:from>
    <cdr:to>
      <cdr:x>0.47686</cdr:x>
      <cdr:y>0.69382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156831" y="3443705"/>
          <a:ext cx="279132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Commerce &amp; Industry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A6284-C299-4855-87AD-C2FDAA7D35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46AD5-3B31-472F-BA81-AD13B7BF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4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5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Workshop Review – Financing Your University Studies – PT and Summer Job (Aug 25, 2010)</a:t>
            </a: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50D996-54B4-471F-B90D-39753C518BE2}" type="slidenum">
              <a:rPr lang="zh-TW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00B05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C3FF-B4A3-4A6C-B5F7-3019F1323F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8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48ED-C048-4E37-87F0-7FB87D808C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3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4BA-AD2E-4CA6-9842-88B92E954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0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TW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 dirty="0">
              <a:solidFill>
                <a:srgbClr val="769F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A0AA4E-A348-4EBE-8C87-8CDE508053F4}" type="slidenum">
              <a:rPr lang="en-GB" altLang="zh-TW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8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3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8E99A8-1982-4315-9310-B738E921A366}" type="slidenum">
              <a:rPr lang="en-GB" altLang="zh-TW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5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7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64FA2-21FB-4DFA-93AD-D323F1F56256}" type="slidenum">
              <a:rPr lang="en-GB" altLang="zh-TW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C6D53D-2661-4E0B-BFA8-A58F1FA74B6E}" type="slidenum">
              <a:rPr lang="en-GB" altLang="zh-TW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638F4A-D79E-4B30-820C-A516A93250C9}" type="slidenum">
              <a:rPr lang="en-GB" altLang="zh-TW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04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221D56-9358-46B0-B20B-3CE73D09F568}" type="slidenum">
              <a:rPr lang="en-GB" altLang="zh-TW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2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E71-5977-4167-AF77-477AB6B45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9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D3DA14-81D7-447E-BC4D-059FE778C829}" type="slidenum">
              <a:rPr lang="en-GB" altLang="zh-TW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0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746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43390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3876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172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9973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0E9A7C-D0D3-47B6-8681-B88A2DD9D2E0}" type="slidenum">
              <a:rPr lang="en-GB" altLang="zh-TW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21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>
              <a:solidFill>
                <a:srgbClr val="769F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C0A7F8-A924-40A4-B180-8E8CC05945EB}" type="slidenum">
              <a:rPr lang="en-GB" altLang="zh-TW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5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61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1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F39-3B56-49F3-863F-4D1DAC2C2E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2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70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90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45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3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94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79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15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415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D4BF-5764-4722-8F9B-FB608C75E6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0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511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54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7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2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45B6-A44B-42CD-94C6-1ADB755588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6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F308-96DF-4645-BD54-BF75852B59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D3FE-95E9-4226-B17C-127E3E139E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0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B03B-6CBD-4B91-9355-99DBB3A0EA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2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B469CA-C7B4-41F5-93E0-AA3BDD7CF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0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C9FA-38EB-43E3-B28F-FFE260A114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4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C45C9-322A-47A2-86BC-7D45D439A6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53042B-0393-4DEF-9657-EEB2454B59B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1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C45C9-322A-47A2-86BC-7D45D439A6A4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53042B-0393-4DEF-9657-EEB2454B59BE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2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88284" y="811998"/>
            <a:ext cx="11650742" cy="236974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Placement of Psychology </a:t>
            </a:r>
            <a:r>
              <a:rPr lang="en-US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br>
              <a:rPr lang="en-US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more</a:t>
            </a:r>
            <a:endParaRPr lang="en-US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3686" y="4050833"/>
            <a:ext cx="8038149" cy="14262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Josephine Chan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Chief Student Advising Officer (Careers)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CEDARS- Careers &amp; Placement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22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October,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2018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541" y="5601802"/>
            <a:ext cx="365791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963"/>
            <a:ext cx="5766318" cy="4324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30" y="4465602"/>
            <a:ext cx="6509656" cy="23025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8835" y="373292"/>
            <a:ext cx="1090195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Career Exploration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Programmes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– Winter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158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HKU CEDARS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Careers </a:t>
            </a:r>
            <a:r>
              <a:rPr lang="en-US" dirty="0"/>
              <a:t>&amp; Placement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One-on-One </a:t>
            </a:r>
            <a:r>
              <a:rPr lang="en-US" dirty="0"/>
              <a:t>Career Advising Service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Booking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Make </a:t>
            </a:r>
            <a:r>
              <a:rPr lang="en-US" dirty="0"/>
              <a:t>an appointment to meet with </a:t>
            </a:r>
            <a:r>
              <a:rPr lang="en-US" dirty="0" smtClean="0"/>
              <a:t>our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Career </a:t>
            </a:r>
            <a:r>
              <a:rPr lang="en-US" dirty="0"/>
              <a:t>Consultants at your </a:t>
            </a:r>
            <a:r>
              <a:rPr lang="en-US" dirty="0" smtClean="0"/>
              <a:t>fingertips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7767" y="6192374"/>
            <a:ext cx="5306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</a:rPr>
              <a:t>http://cedars.hku.hk/1on1careeradvising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38"/>
            <a:ext cx="12193245" cy="43107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59" y="2108200"/>
            <a:ext cx="6152091" cy="1320800"/>
          </a:xfrm>
        </p:spPr>
        <p:txBody>
          <a:bodyPr/>
          <a:lstStyle/>
          <a:p>
            <a:r>
              <a:rPr lang="en-US" dirty="0" smtClean="0"/>
              <a:t>HKU CEDARS </a:t>
            </a:r>
            <a:br>
              <a:rPr lang="en-US" dirty="0" smtClean="0"/>
            </a:br>
            <a:r>
              <a:rPr lang="en-US" dirty="0" smtClean="0"/>
              <a:t>Career Digest @WhatsApp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26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Contact Us | Q&amp;A</a:t>
            </a:r>
            <a:r>
              <a:rPr lang="en-GB" altLang="zh-TW" dirty="0" smtClean="0"/>
              <a:t> </a:t>
            </a:r>
            <a:endParaRPr lang="zh-TW" altLang="en-US" smtClean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902768" y="1844824"/>
          <a:ext cx="8460432" cy="287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1379" name="Picture 4" descr="http://img.web66.com.tw/_file/5328/AB/1234242997476pic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3592" y="4941168"/>
            <a:ext cx="1728192" cy="172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879976" y="5373217"/>
            <a:ext cx="3412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zh-TW" sz="2400" b="1" dirty="0">
                <a:solidFill>
                  <a:srgbClr val="7030A0"/>
                </a:solidFill>
                <a:latin typeface="Calibri" pitchFamily="34" charset="0"/>
              </a:rPr>
              <a:t>One-on-one Consultation</a:t>
            </a:r>
            <a:endParaRPr kumimoji="1" lang="zh-TW" altLang="en-US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656138" y="5876926"/>
            <a:ext cx="3387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zh-TW" sz="2400" b="1" dirty="0">
                <a:solidFill>
                  <a:srgbClr val="7030A0"/>
                </a:solidFill>
                <a:latin typeface="Calibri" pitchFamily="34" charset="0"/>
              </a:rPr>
              <a:t>          Training Workshops</a:t>
            </a:r>
            <a:endParaRPr kumimoji="1" lang="zh-TW" altLang="en-US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311900" y="4941889"/>
            <a:ext cx="246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zh-TW" sz="2400" b="1" dirty="0">
                <a:solidFill>
                  <a:srgbClr val="7030A0"/>
                </a:solidFill>
                <a:latin typeface="Calibri" pitchFamily="34" charset="0"/>
              </a:rPr>
              <a:t>Recruitment Talks</a:t>
            </a:r>
            <a:endParaRPr kumimoji="1" lang="zh-TW" altLang="en-US" sz="24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256588" y="6165851"/>
            <a:ext cx="2305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zh-TW" sz="2400" b="1" dirty="0">
                <a:solidFill>
                  <a:srgbClr val="7030A0"/>
                </a:solidFill>
                <a:latin typeface="Calibri" pitchFamily="34" charset="0"/>
              </a:rPr>
              <a:t>         And More…</a:t>
            </a:r>
            <a:endParaRPr kumimoji="1" lang="zh-TW" altLang="en-US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35" y="373292"/>
            <a:ext cx="10901956" cy="1320800"/>
          </a:xfrm>
        </p:spPr>
        <p:txBody>
          <a:bodyPr>
            <a:normAutofit/>
          </a:bodyPr>
          <a:lstStyle/>
          <a:p>
            <a:r>
              <a:rPr lang="en-US" dirty="0"/>
              <a:t>Employment Statistics about </a:t>
            </a:r>
            <a:r>
              <a:rPr lang="en-US" dirty="0" err="1"/>
              <a:t>BSocSc</a:t>
            </a:r>
            <a:r>
              <a:rPr lang="en-US" dirty="0"/>
              <a:t> Graduates Majoring in Psychology (</a:t>
            </a:r>
            <a:r>
              <a:rPr lang="en-US" dirty="0" smtClean="0"/>
              <a:t>2017, 2016)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1903358"/>
            <a:ext cx="11614330" cy="3069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835" y="5363843"/>
            <a:ext cx="11402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HKU Overall refers to the figure for the total HKU population and includes M.B.,B.S. and B.D.S. graduates.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Taken to Secure Employment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12382"/>
              </p:ext>
            </p:extLst>
          </p:nvPr>
        </p:nvGraphicFramePr>
        <p:xfrm>
          <a:off x="2304659" y="3286327"/>
          <a:ext cx="7743955" cy="258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rapezoid 4"/>
          <p:cNvSpPr/>
          <p:nvPr/>
        </p:nvSpPr>
        <p:spPr>
          <a:xfrm>
            <a:off x="1669341" y="2176139"/>
            <a:ext cx="5587602" cy="1293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smtClean="0"/>
              <a:t>By Sept </a:t>
            </a:r>
            <a:r>
              <a:rPr lang="en-US" sz="4400" kern="1200" dirty="0" smtClean="0"/>
              <a:t>91%</a:t>
            </a:r>
            <a:endParaRPr lang="en-US" sz="4400" kern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6951" y="1930400"/>
            <a:ext cx="11236273" cy="1418042"/>
            <a:chOff x="474357" y="-183288"/>
            <a:chExt cx="8451835" cy="860122"/>
          </a:xfrm>
        </p:grpSpPr>
        <p:sp>
          <p:nvSpPr>
            <p:cNvPr id="11" name="Trapezoid 10"/>
            <p:cNvSpPr/>
            <p:nvPr/>
          </p:nvSpPr>
          <p:spPr>
            <a:xfrm rot="10800000">
              <a:off x="474357" y="-73944"/>
              <a:ext cx="8451835" cy="717358"/>
            </a:xfrm>
            <a:prstGeom prst="trapezoid">
              <a:avLst>
                <a:gd name="adj" fmla="val 1500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rapezoid 4"/>
            <p:cNvSpPr/>
            <p:nvPr/>
          </p:nvSpPr>
          <p:spPr>
            <a:xfrm>
              <a:off x="1944739" y="-183288"/>
              <a:ext cx="5033570" cy="860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rgbClr val="002060"/>
                  </a:solidFill>
                  <a:effectLst>
                    <a:glow rad="127000">
                      <a:schemeClr val="accent5">
                        <a:lumMod val="40000"/>
                        <a:lumOff val="60000"/>
                      </a:schemeClr>
                    </a:glow>
                  </a:effectLst>
                </a:rPr>
                <a:t>By Feb 100%</a:t>
              </a:r>
              <a:r>
                <a:rPr lang="en-US" sz="3600" kern="1200" dirty="0" smtClean="0">
                  <a:solidFill>
                    <a:srgbClr val="002060"/>
                  </a:solidFill>
                </a:rPr>
                <a:t> </a:t>
              </a:r>
              <a:endParaRPr lang="en-US" sz="36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1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995043"/>
              </p:ext>
            </p:extLst>
          </p:nvPr>
        </p:nvGraphicFramePr>
        <p:xfrm>
          <a:off x="1288281" y="1261598"/>
          <a:ext cx="8279525" cy="54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0485" y="3368841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 Institutions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2409" y="2201506"/>
            <a:ext cx="234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Community, Social &amp; Personal Services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8835" y="373292"/>
            <a:ext cx="10901956" cy="1320800"/>
          </a:xfrm>
        </p:spPr>
        <p:txBody>
          <a:bodyPr>
            <a:normAutofit/>
          </a:bodyPr>
          <a:lstStyle/>
          <a:p>
            <a:r>
              <a:rPr lang="en-US" dirty="0"/>
              <a:t>Employment </a:t>
            </a:r>
            <a:r>
              <a:rPr lang="en-US" dirty="0" smtClean="0"/>
              <a:t>Sectors for 2017 Psy graduates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45769" y="1076932"/>
            <a:ext cx="18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Civil Service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96256" cy="1320800"/>
          </a:xfrm>
        </p:spPr>
        <p:txBody>
          <a:bodyPr/>
          <a:lstStyle/>
          <a:p>
            <a:r>
              <a:rPr lang="en-US" dirty="0" smtClean="0"/>
              <a:t>Employment Prospects for Psy Major -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2026" y="2438832"/>
            <a:ext cx="4744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Research Assistants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3262" y="1723128"/>
            <a:ext cx="372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Training Consultants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1764" y="1627477"/>
            <a:ext cx="2657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Human Resources Officers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422" y="4007952"/>
            <a:ext cx="3868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Education &amp; Teaching Roles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3006" y="3808914"/>
            <a:ext cx="273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Advertising Account Executives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1926" y="4944365"/>
            <a:ext cx="324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Business Executives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900" y="4735481"/>
            <a:ext cx="192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Administrative Executives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6606" y="5847058"/>
            <a:ext cx="15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Civil Servant EO &amp; AO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590" y="3147670"/>
            <a:ext cx="377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Behavioral Therapist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5829" y="4691866"/>
            <a:ext cx="142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Activity Officer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9378" y="5511606"/>
            <a:ext cx="2645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SEN Instructors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5540" y="2678493"/>
            <a:ext cx="271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Marketing Executives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624" y="3283072"/>
            <a:ext cx="2164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Rehabilitation Coordinator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51370" y="4335371"/>
            <a:ext cx="22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Graduate Trainee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2101" y="5477726"/>
            <a:ext cx="212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Consulting Analyst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9620" y="2193843"/>
            <a:ext cx="2008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Sales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3461" y="3299251"/>
            <a:ext cx="270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Public Relation Executives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45623" y="5801695"/>
            <a:ext cx="220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Private Banking Analyst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2897" y="5998783"/>
            <a:ext cx="305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Global Customer Support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7062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07" y="770631"/>
            <a:ext cx="9511695" cy="3620278"/>
          </a:xfrm>
        </p:spPr>
        <p:txBody>
          <a:bodyPr>
            <a:normAutofit/>
          </a:bodyPr>
          <a:lstStyle/>
          <a:p>
            <a:r>
              <a:rPr lang="en-US" dirty="0"/>
              <a:t>Psychology graduates go for a </a:t>
            </a:r>
            <a:r>
              <a:rPr lang="en-US" dirty="0">
                <a:solidFill>
                  <a:srgbClr val="00B0F0"/>
                </a:solidFill>
              </a:rPr>
              <a:t>diverse types of jobs and industries </a:t>
            </a:r>
            <a:r>
              <a:rPr lang="en-US" dirty="0"/>
              <a:t>in both private and public sectors as well as education institutions. </a:t>
            </a:r>
          </a:p>
          <a:p>
            <a:r>
              <a:rPr lang="en-US" dirty="0" smtClean="0"/>
              <a:t>In </a:t>
            </a:r>
            <a:r>
              <a:rPr lang="en-US" dirty="0"/>
              <a:t>fact, </a:t>
            </a:r>
            <a:r>
              <a:rPr lang="en-US" dirty="0">
                <a:solidFill>
                  <a:srgbClr val="00B0F0"/>
                </a:solidFill>
              </a:rPr>
              <a:t>very few </a:t>
            </a:r>
            <a:r>
              <a:rPr lang="en-US" dirty="0"/>
              <a:t>of the Psychology graduates have </a:t>
            </a:r>
            <a:r>
              <a:rPr lang="en-US" dirty="0">
                <a:solidFill>
                  <a:srgbClr val="00B0F0"/>
                </a:solidFill>
              </a:rPr>
              <a:t>taken up jobs requiring Psychology background specifically</a:t>
            </a:r>
            <a:r>
              <a:rPr lang="en-US" dirty="0"/>
              <a:t> (on average, less than </a:t>
            </a:r>
            <a:r>
              <a:rPr lang="en-US" dirty="0">
                <a:solidFill>
                  <a:srgbClr val="00B0F0"/>
                </a:solidFill>
              </a:rPr>
              <a:t>5 </a:t>
            </a:r>
            <a:r>
              <a:rPr lang="en-US" dirty="0" smtClean="0">
                <a:solidFill>
                  <a:srgbClr val="00B0F0"/>
                </a:solidFill>
              </a:rPr>
              <a:t>graduates </a:t>
            </a:r>
            <a:r>
              <a:rPr lang="en-US" dirty="0" smtClean="0"/>
              <a:t>each </a:t>
            </a:r>
            <a:r>
              <a:rPr lang="en-US" dirty="0"/>
              <a:t>year).  </a:t>
            </a:r>
            <a:endParaRPr lang="en-US" dirty="0" smtClean="0"/>
          </a:p>
          <a:p>
            <a:r>
              <a:rPr lang="en-US" dirty="0" smtClean="0"/>
              <a:t>Reason: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en-US" dirty="0" smtClean="0"/>
              <a:t>sychology </a:t>
            </a:r>
            <a:r>
              <a:rPr lang="en-US" dirty="0"/>
              <a:t>professions usually require some working experience and hence it was challenging for fresh graduates to compete with those with relevant experience. 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-&gt; Engage in relevant </a:t>
            </a:r>
            <a:r>
              <a:rPr lang="en-US" dirty="0"/>
              <a:t>internship or part-time experiences </a:t>
            </a:r>
            <a:endParaRPr lang="en-US" dirty="0" smtClean="0"/>
          </a:p>
          <a:p>
            <a:r>
              <a:rPr lang="en-US" dirty="0" smtClean="0"/>
              <a:t>Psychology </a:t>
            </a:r>
            <a:r>
              <a:rPr lang="en-US" dirty="0"/>
              <a:t>graduates were equipped with both </a:t>
            </a:r>
            <a:r>
              <a:rPr lang="en-US" dirty="0">
                <a:solidFill>
                  <a:srgbClr val="7030A0"/>
                </a:solidFill>
              </a:rPr>
              <a:t>technical </a:t>
            </a:r>
            <a:r>
              <a:rPr lang="en-US" dirty="0"/>
              <a:t>and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skills </a:t>
            </a:r>
            <a:r>
              <a:rPr lang="en-US" dirty="0"/>
              <a:t>that different industries are looking </a:t>
            </a:r>
            <a:r>
              <a:rPr lang="en-US" dirty="0" smtClean="0"/>
              <a:t>for.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5271" y="4861820"/>
            <a:ext cx="146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Research skills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2342" y="5652974"/>
            <a:ext cx="177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Statistical skills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2451" y="4885147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Analytical skills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2346" y="4396923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Good communication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699" y="4973515"/>
            <a:ext cx="26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Interpersonal skills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1601" y="4717687"/>
            <a:ext cx="216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Critical thinking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8376" y="5318563"/>
            <a:ext cx="253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Problem solving skills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1551" y="6032943"/>
            <a:ext cx="112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Empathy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26053" y="5616133"/>
            <a:ext cx="178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Good attitude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9153" y="5848277"/>
            <a:ext cx="2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Organizational skills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1912" y="4185237"/>
            <a:ext cx="269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Good observation skills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1419" y="6217609"/>
            <a:ext cx="16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Team work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04" y="0"/>
            <a:ext cx="9505950" cy="811339"/>
          </a:xfrm>
        </p:spPr>
        <p:txBody>
          <a:bodyPr>
            <a:normAutofit fontScale="90000"/>
          </a:bodyPr>
          <a:lstStyle/>
          <a:p>
            <a:r>
              <a:rPr lang="zh-CN" altLang="en-US" sz="4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CEDARS-Careers </a:t>
            </a:r>
            <a:r>
              <a:rPr lang="en-US" altLang="zh-CN" sz="4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Placement </a:t>
            </a:r>
            <a:r>
              <a:rPr lang="en-US" altLang="zh-CN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zh-CN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zh-CN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Core Activities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781066"/>
              </p:ext>
            </p:extLst>
          </p:nvPr>
        </p:nvGraphicFramePr>
        <p:xfrm>
          <a:off x="1475796" y="1134533"/>
          <a:ext cx="4123268" cy="572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ECF6-F96E-404F-8543-59BEA13C0DBF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/>
          </p:nvPr>
        </p:nvGraphicFramePr>
        <p:xfrm>
          <a:off x="5913917" y="793086"/>
          <a:ext cx="4444999" cy="346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926187" y="4026087"/>
            <a:ext cx="4438070" cy="2292164"/>
            <a:chOff x="4468862" y="3965028"/>
            <a:chExt cx="4438070" cy="2465976"/>
          </a:xfrm>
        </p:grpSpPr>
        <p:sp>
          <p:nvSpPr>
            <p:cNvPr id="4" name="Freeform 3"/>
            <p:cNvSpPr/>
            <p:nvPr/>
          </p:nvSpPr>
          <p:spPr>
            <a:xfrm rot="16200000">
              <a:off x="3894244" y="5251121"/>
              <a:ext cx="1751790" cy="602553"/>
            </a:xfrm>
            <a:custGeom>
              <a:avLst/>
              <a:gdLst>
                <a:gd name="connsiteX0" fmla="*/ 0 w 1923462"/>
                <a:gd name="connsiteY0" fmla="*/ 0 h 602553"/>
                <a:gd name="connsiteX1" fmla="*/ 1923462 w 1923462"/>
                <a:gd name="connsiteY1" fmla="*/ 0 h 602553"/>
                <a:gd name="connsiteX2" fmla="*/ 1923462 w 1923462"/>
                <a:gd name="connsiteY2" fmla="*/ 602553 h 602553"/>
                <a:gd name="connsiteX3" fmla="*/ 0 w 1923462"/>
                <a:gd name="connsiteY3" fmla="*/ 602553 h 602553"/>
                <a:gd name="connsiteX4" fmla="*/ 0 w 1923462"/>
                <a:gd name="connsiteY4" fmla="*/ 0 h 60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462" h="602553">
                  <a:moveTo>
                    <a:pt x="0" y="0"/>
                  </a:moveTo>
                  <a:lnTo>
                    <a:pt x="1923462" y="0"/>
                  </a:lnTo>
                  <a:lnTo>
                    <a:pt x="1923462" y="602553"/>
                  </a:lnTo>
                  <a:lnTo>
                    <a:pt x="0" y="602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358851" bIns="0" numCol="1" spcCol="1270" anchor="t" anchorCtr="0">
              <a:noAutofit/>
            </a:bodyPr>
            <a:lstStyle/>
            <a:p>
              <a:pPr algn="r" defTabSz="711200">
                <a:spcBef>
                  <a:spcPct val="0"/>
                </a:spcBef>
              </a:pPr>
              <a:r>
                <a:rPr lang="en-US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Other Projects</a:t>
              </a:r>
            </a:p>
            <a:p>
              <a:pPr algn="r" defTabSz="711200">
                <a:spcBef>
                  <a:spcPct val="0"/>
                </a:spcBef>
              </a:pPr>
              <a:endParaRPr lang="en-US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963885" y="4507542"/>
              <a:ext cx="3943047" cy="1923462"/>
            </a:xfrm>
            <a:custGeom>
              <a:avLst/>
              <a:gdLst>
                <a:gd name="connsiteX0" fmla="*/ 0 w 3553891"/>
                <a:gd name="connsiteY0" fmla="*/ 0 h 1923462"/>
                <a:gd name="connsiteX1" fmla="*/ 3553891 w 3553891"/>
                <a:gd name="connsiteY1" fmla="*/ 0 h 1923462"/>
                <a:gd name="connsiteX2" fmla="*/ 3553891 w 3553891"/>
                <a:gd name="connsiteY2" fmla="*/ 1923462 h 1923462"/>
                <a:gd name="connsiteX3" fmla="*/ 0 w 3553891"/>
                <a:gd name="connsiteY3" fmla="*/ 1923462 h 1923462"/>
                <a:gd name="connsiteX4" fmla="*/ 0 w 3553891"/>
                <a:gd name="connsiteY4" fmla="*/ 0 h 192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891" h="1923462">
                  <a:moveTo>
                    <a:pt x="0" y="0"/>
                  </a:moveTo>
                  <a:lnTo>
                    <a:pt x="3553891" y="0"/>
                  </a:lnTo>
                  <a:lnTo>
                    <a:pt x="3553891" y="1923462"/>
                  </a:lnTo>
                  <a:lnTo>
                    <a:pt x="0" y="19234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358851" rIns="113792" bIns="113792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b="1" dirty="0">
                  <a:solidFill>
                    <a:prstClr val="white"/>
                  </a:solidFill>
                </a:rPr>
                <a:t>Graduate Employment Survey (GES)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b="1" dirty="0">
                  <a:solidFill>
                    <a:prstClr val="white"/>
                  </a:solidFill>
                </a:rPr>
                <a:t>Employer Survey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b="1" dirty="0">
                  <a:solidFill>
                    <a:prstClr val="white"/>
                  </a:solidFill>
                </a:rPr>
                <a:t>Student Focus Group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5641" y="3965028"/>
              <a:ext cx="813772" cy="813772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3716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64134" y="519178"/>
            <a:ext cx="9720072" cy="1499616"/>
          </a:xfrm>
        </p:spPr>
        <p:txBody>
          <a:bodyPr/>
          <a:lstStyle/>
          <a:p>
            <a:r>
              <a:rPr lang="en-US" altLang="zh-TW" dirty="0" smtClean="0"/>
              <a:t>Start Your Preparation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747459" y="1888590"/>
            <a:ext cx="9720073" cy="4023360"/>
          </a:xfrm>
        </p:spPr>
        <p:txBody>
          <a:bodyPr>
            <a:normAutofit/>
          </a:bodyPr>
          <a:lstStyle/>
          <a:p>
            <a:r>
              <a:rPr lang="en-GB" altLang="zh-TW" sz="2400" dirty="0"/>
              <a:t>Where can I find job postings &amp; how can I get prepared? </a:t>
            </a:r>
            <a:endParaRPr lang="zh-TW" altLang="en-US" sz="2400" dirty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47459" y="3359064"/>
            <a:ext cx="8929286" cy="3209925"/>
            <a:chOff x="480" y="1488"/>
            <a:chExt cx="5144" cy="202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587" name="AutoShape 15"/>
            <p:cNvSpPr>
              <a:spLocks noChangeArrowheads="1"/>
            </p:cNvSpPr>
            <p:nvPr/>
          </p:nvSpPr>
          <p:spPr bwMode="auto">
            <a:xfrm>
              <a:off x="2381" y="1872"/>
              <a:ext cx="1459" cy="1632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r>
                <a:rPr kumimoji="1" lang="en-GB" altLang="zh-TW" sz="1600" b="1" dirty="0">
                  <a:solidFill>
                    <a:prstClr val="black"/>
                  </a:solidFill>
                  <a:latin typeface="Calibri" pitchFamily="34" charset="0"/>
                </a:rPr>
                <a:t>Application</a:t>
              </a:r>
            </a:p>
            <a:p>
              <a:pPr>
                <a:spcBef>
                  <a:spcPct val="20000"/>
                </a:spcBef>
              </a:pPr>
              <a:endParaRPr kumimoji="1" lang="en-GB" altLang="zh-TW" sz="1600" b="1" dirty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kumimoji="1" lang="en-GB" altLang="zh-TW" sz="1600" i="1" dirty="0">
                  <a:solidFill>
                    <a:prstClr val="black"/>
                  </a:solidFill>
                  <a:latin typeface="Calibri" pitchFamily="34" charset="0"/>
                </a:rPr>
                <a:t>Directly send to employer</a:t>
              </a:r>
            </a:p>
            <a:p>
              <a:pPr>
                <a:spcBef>
                  <a:spcPct val="20000"/>
                </a:spcBef>
              </a:pPr>
              <a:endParaRPr kumimoji="1" lang="en-GB" altLang="zh-TW" sz="1600" i="1" dirty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kumimoji="1" lang="en-GB" altLang="zh-TW" sz="1600" b="1" dirty="0">
                  <a:solidFill>
                    <a:prstClr val="black"/>
                  </a:solidFill>
                  <a:latin typeface="Calibri" pitchFamily="34" charset="0"/>
                </a:rPr>
                <a:t>or</a:t>
              </a:r>
            </a:p>
            <a:p>
              <a:pPr>
                <a:spcBef>
                  <a:spcPct val="20000"/>
                </a:spcBef>
              </a:pPr>
              <a:endParaRPr kumimoji="1" lang="en-GB" altLang="zh-TW" sz="1600" b="1" dirty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kumimoji="1" lang="en-GB" altLang="zh-TW" sz="1600" i="1" dirty="0">
                  <a:solidFill>
                    <a:prstClr val="black"/>
                  </a:solidFill>
                  <a:latin typeface="Calibri" pitchFamily="34" charset="0"/>
                </a:rPr>
                <a:t>Via </a:t>
              </a:r>
              <a:r>
                <a:rPr kumimoji="1" lang="en-GB" altLang="zh-TW" sz="1600" b="1" i="1" dirty="0">
                  <a:solidFill>
                    <a:srgbClr val="6B9F25"/>
                  </a:solidFill>
                  <a:latin typeface="Calibri" pitchFamily="34" charset="0"/>
                </a:rPr>
                <a:t>CEDARS</a:t>
              </a:r>
              <a:r>
                <a:rPr kumimoji="1" lang="en-GB" altLang="zh-TW" sz="1600" i="1" dirty="0">
                  <a:solidFill>
                    <a:prstClr val="black"/>
                  </a:solidFill>
                  <a:latin typeface="Calibri" pitchFamily="34" charset="0"/>
                </a:rPr>
                <a:t>:</a:t>
              </a:r>
            </a:p>
            <a:p>
              <a:pPr>
                <a:spcBef>
                  <a:spcPct val="20000"/>
                </a:spcBef>
              </a:pPr>
              <a:endParaRPr kumimoji="1" lang="en-GB" altLang="zh-TW" sz="16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>
                <a:spcBef>
                  <a:spcPct val="20000"/>
                </a:spcBef>
              </a:pPr>
              <a:endParaRPr kumimoji="1" lang="en-GB" altLang="zh-TW" sz="1600" dirty="0">
                <a:solidFill>
                  <a:srgbClr val="663300"/>
                </a:solidFill>
                <a:latin typeface="Calibri" pitchFamily="34" charset="0"/>
              </a:endParaRPr>
            </a:p>
          </p:txBody>
        </p:sp>
        <p:sp>
          <p:nvSpPr>
            <p:cNvPr id="24588" name="Rectangle 22"/>
            <p:cNvSpPr>
              <a:spLocks noChangeArrowheads="1"/>
            </p:cNvSpPr>
            <p:nvPr/>
          </p:nvSpPr>
          <p:spPr bwMode="auto">
            <a:xfrm>
              <a:off x="2400" y="3110"/>
              <a:ext cx="528" cy="1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GB" altLang="zh-TW" sz="1050" dirty="0">
                  <a:solidFill>
                    <a:srgbClr val="335B74"/>
                  </a:solidFill>
                  <a:latin typeface="Calibri" pitchFamily="34" charset="0"/>
                </a:rPr>
                <a:t>Application</a:t>
              </a:r>
              <a:endParaRPr kumimoji="1" lang="zh-TW" altLang="en-US" sz="1050" dirty="0">
                <a:solidFill>
                  <a:srgbClr val="335B74"/>
                </a:solidFill>
                <a:latin typeface="Calibri" pitchFamily="34" charset="0"/>
              </a:endParaRPr>
            </a:p>
          </p:txBody>
        </p:sp>
        <p:sp>
          <p:nvSpPr>
            <p:cNvPr id="24589" name="AutoShape 4"/>
            <p:cNvSpPr>
              <a:spLocks noChangeArrowheads="1"/>
            </p:cNvSpPr>
            <p:nvPr/>
          </p:nvSpPr>
          <p:spPr bwMode="auto">
            <a:xfrm>
              <a:off x="493" y="2547"/>
              <a:ext cx="1728" cy="288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GB" altLang="zh-TW" sz="1600" b="1" dirty="0">
                  <a:solidFill>
                    <a:srgbClr val="663300"/>
                  </a:solidFill>
                  <a:latin typeface="Calibri" pitchFamily="34" charset="0"/>
                </a:rPr>
                <a:t>Intern with Founder</a:t>
              </a:r>
            </a:p>
            <a:p>
              <a:pPr algn="ctr"/>
              <a:r>
                <a:rPr kumimoji="1" lang="en-GB" altLang="zh-TW" sz="1400" b="1" dirty="0">
                  <a:solidFill>
                    <a:srgbClr val="663300"/>
                  </a:solidFill>
                  <a:latin typeface="Calibri" pitchFamily="34" charset="0"/>
                </a:rPr>
                <a:t>www.cedars.hku.hk/internwfounder</a:t>
              </a:r>
              <a:endParaRPr lang="zh-TW" altLang="en-US" sz="1400" b="1" dirty="0">
                <a:solidFill>
                  <a:srgbClr val="663300"/>
                </a:solidFill>
                <a:latin typeface="Calibri" pitchFamily="34" charset="0"/>
              </a:endParaRPr>
            </a:p>
          </p:txBody>
        </p:sp>
        <p:sp>
          <p:nvSpPr>
            <p:cNvPr id="24590" name="AutoShape 6"/>
            <p:cNvSpPr>
              <a:spLocks noChangeArrowheads="1"/>
            </p:cNvSpPr>
            <p:nvPr/>
          </p:nvSpPr>
          <p:spPr bwMode="auto">
            <a:xfrm>
              <a:off x="486" y="1559"/>
              <a:ext cx="1728" cy="288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GB" altLang="zh-TW" sz="1600" b="1" dirty="0">
                  <a:solidFill>
                    <a:srgbClr val="663300"/>
                  </a:solidFill>
                  <a:latin typeface="Calibri" pitchFamily="34" charset="0"/>
                </a:rPr>
                <a:t>Daily E-mail Announcement</a:t>
              </a:r>
            </a:p>
            <a:p>
              <a:pPr algn="ctr"/>
              <a:r>
                <a:rPr kumimoji="1" lang="en-GB" altLang="zh-TW" sz="900" b="1" dirty="0">
                  <a:solidFill>
                    <a:srgbClr val="663300"/>
                  </a:solidFill>
                  <a:latin typeface="Calibri" pitchFamily="34" charset="0"/>
                </a:rPr>
                <a:t>http://www.cedars.hku.hk/careers/latest-announcement</a:t>
              </a:r>
            </a:p>
          </p:txBody>
        </p:sp>
        <p:sp>
          <p:nvSpPr>
            <p:cNvPr id="24592" name="AutoShape 8"/>
            <p:cNvSpPr>
              <a:spLocks noChangeArrowheads="1"/>
            </p:cNvSpPr>
            <p:nvPr/>
          </p:nvSpPr>
          <p:spPr bwMode="auto">
            <a:xfrm>
              <a:off x="486" y="1892"/>
              <a:ext cx="1728" cy="288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GB" altLang="zh-TW" sz="1600" b="1" dirty="0">
                  <a:solidFill>
                    <a:srgbClr val="663300"/>
                  </a:solidFill>
                  <a:latin typeface="Calibri" pitchFamily="34" charset="0"/>
                </a:rPr>
                <a:t>JIJIS</a:t>
              </a:r>
            </a:p>
            <a:p>
              <a:pPr algn="ctr"/>
              <a:r>
                <a:rPr kumimoji="1" lang="en-GB" altLang="zh-TW" sz="1600" b="1" dirty="0">
                  <a:solidFill>
                    <a:srgbClr val="663300"/>
                  </a:solidFill>
                  <a:latin typeface="Calibri" pitchFamily="34" charset="0"/>
                </a:rPr>
                <a:t>www.jijis.org.hk</a:t>
              </a:r>
            </a:p>
          </p:txBody>
        </p:sp>
        <p:sp>
          <p:nvSpPr>
            <p:cNvPr id="24593" name="AutoShape 9"/>
            <p:cNvSpPr>
              <a:spLocks noChangeArrowheads="1"/>
            </p:cNvSpPr>
            <p:nvPr/>
          </p:nvSpPr>
          <p:spPr bwMode="auto">
            <a:xfrm>
              <a:off x="492" y="2223"/>
              <a:ext cx="1728" cy="288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GB" altLang="zh-TW" sz="1600" b="1" dirty="0">
                  <a:solidFill>
                    <a:srgbClr val="663300"/>
                  </a:solidFill>
                  <a:latin typeface="Calibri" pitchFamily="34" charset="0"/>
                </a:rPr>
                <a:t>NETjobs</a:t>
              </a:r>
            </a:p>
            <a:p>
              <a:pPr algn="ctr"/>
              <a:r>
                <a:rPr kumimoji="1" lang="en-GB" altLang="zh-TW" sz="1400" b="1" dirty="0">
                  <a:solidFill>
                    <a:srgbClr val="663300"/>
                  </a:solidFill>
                  <a:latin typeface="Calibri" pitchFamily="34" charset="0"/>
                </a:rPr>
                <a:t>http://cedars.hku.hk/netjobs</a:t>
              </a:r>
            </a:p>
          </p:txBody>
        </p:sp>
        <p:sp>
          <p:nvSpPr>
            <p:cNvPr id="24594" name="AutoShape 10"/>
            <p:cNvSpPr>
              <a:spLocks noChangeArrowheads="1"/>
            </p:cNvSpPr>
            <p:nvPr/>
          </p:nvSpPr>
          <p:spPr bwMode="auto">
            <a:xfrm>
              <a:off x="480" y="2880"/>
              <a:ext cx="1728" cy="288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kumimoji="1" lang="en-GB" altLang="zh-TW" sz="1600" b="1" dirty="0">
                  <a:solidFill>
                    <a:srgbClr val="663300"/>
                  </a:solidFill>
                  <a:latin typeface="Calibri" pitchFamily="34" charset="0"/>
                </a:rPr>
                <a:t>Job Fairs</a:t>
              </a:r>
            </a:p>
          </p:txBody>
        </p:sp>
        <p:sp>
          <p:nvSpPr>
            <p:cNvPr id="24595" name="AutoShape 11"/>
            <p:cNvSpPr>
              <a:spLocks noChangeArrowheads="1"/>
            </p:cNvSpPr>
            <p:nvPr/>
          </p:nvSpPr>
          <p:spPr bwMode="auto">
            <a:xfrm>
              <a:off x="480" y="3216"/>
              <a:ext cx="1728" cy="288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kumimoji="1" lang="en-GB" altLang="zh-TW" sz="1600" b="1" dirty="0">
                  <a:solidFill>
                    <a:srgbClr val="663300"/>
                  </a:solidFill>
                  <a:latin typeface="Calibri" pitchFamily="34" charset="0"/>
                </a:rPr>
                <a:t>Job Market (JobsDB, etc.)</a:t>
              </a:r>
              <a:endParaRPr lang="zh-TW" altLang="en-US" sz="1600" b="1" dirty="0">
                <a:solidFill>
                  <a:srgbClr val="663300"/>
                </a:solidFill>
                <a:latin typeface="Calibri" pitchFamily="34" charset="0"/>
              </a:endParaRPr>
            </a:p>
          </p:txBody>
        </p:sp>
        <p:sp>
          <p:nvSpPr>
            <p:cNvPr id="24596" name="AutoShape 13"/>
            <p:cNvSpPr>
              <a:spLocks/>
            </p:cNvSpPr>
            <p:nvPr/>
          </p:nvSpPr>
          <p:spPr bwMode="auto">
            <a:xfrm>
              <a:off x="2256" y="1488"/>
              <a:ext cx="96" cy="2016"/>
            </a:xfrm>
            <a:prstGeom prst="rightBrace">
              <a:avLst>
                <a:gd name="adj1" fmla="val 1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24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4599" name="Line 18"/>
            <p:cNvSpPr>
              <a:spLocks noChangeShapeType="1"/>
            </p:cNvSpPr>
            <p:nvPr/>
          </p:nvSpPr>
          <p:spPr bwMode="auto">
            <a:xfrm>
              <a:off x="2448" y="3264"/>
              <a:ext cx="384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24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4600" name="Rectangle 21"/>
            <p:cNvSpPr>
              <a:spLocks noChangeArrowheads="1"/>
            </p:cNvSpPr>
            <p:nvPr/>
          </p:nvSpPr>
          <p:spPr bwMode="auto">
            <a:xfrm>
              <a:off x="3120" y="3120"/>
              <a:ext cx="528" cy="1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GB" altLang="zh-TW" sz="1050" dirty="0">
                  <a:solidFill>
                    <a:srgbClr val="335B74"/>
                  </a:solidFill>
                  <a:latin typeface="Calibri" pitchFamily="34" charset="0"/>
                </a:rPr>
                <a:t>Screening</a:t>
              </a:r>
              <a:endParaRPr kumimoji="1" lang="zh-TW" altLang="en-US" sz="1050" dirty="0">
                <a:solidFill>
                  <a:srgbClr val="335B74"/>
                </a:solidFill>
                <a:latin typeface="Calibri" pitchFamily="34" charset="0"/>
              </a:endParaRPr>
            </a:p>
          </p:txBody>
        </p:sp>
        <p:sp>
          <p:nvSpPr>
            <p:cNvPr id="24601" name="Line 20"/>
            <p:cNvSpPr>
              <a:spLocks noChangeShapeType="1"/>
            </p:cNvSpPr>
            <p:nvPr/>
          </p:nvSpPr>
          <p:spPr bwMode="auto">
            <a:xfrm>
              <a:off x="3168" y="3264"/>
              <a:ext cx="384" cy="0"/>
            </a:xfrm>
            <a:prstGeom prst="lin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 sz="24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4602" name="AutoShape 23"/>
            <p:cNvSpPr>
              <a:spLocks noChangeArrowheads="1"/>
            </p:cNvSpPr>
            <p:nvPr/>
          </p:nvSpPr>
          <p:spPr bwMode="auto">
            <a:xfrm>
              <a:off x="3991" y="1878"/>
              <a:ext cx="1633" cy="1632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r>
                <a:rPr kumimoji="1" lang="en-GB" altLang="zh-TW" sz="1600" b="1" dirty="0">
                  <a:solidFill>
                    <a:srgbClr val="6B9F25"/>
                  </a:solidFill>
                  <a:latin typeface="Calibri" pitchFamily="34" charset="0"/>
                </a:rPr>
                <a:t>CEDARS </a:t>
              </a:r>
              <a:r>
                <a:rPr kumimoji="1" lang="en-GB" altLang="zh-TW" sz="1600" b="1" dirty="0">
                  <a:solidFill>
                    <a:prstClr val="black"/>
                  </a:solidFill>
                  <a:latin typeface="Calibri" pitchFamily="34" charset="0"/>
                </a:rPr>
                <a:t>support</a:t>
              </a:r>
            </a:p>
            <a:p>
              <a:r>
                <a:rPr kumimoji="1" lang="en-GB" altLang="zh-TW" sz="1600" b="1" dirty="0">
                  <a:solidFill>
                    <a:srgbClr val="24486C"/>
                  </a:solidFill>
                  <a:latin typeface="Calibri" pitchFamily="34" charset="0"/>
                </a:rPr>
                <a:t>Resources</a:t>
              </a:r>
            </a:p>
            <a:p>
              <a:pPr>
                <a:buFontTx/>
                <a:buChar char="•"/>
              </a:pPr>
              <a:r>
                <a:rPr kumimoji="1" lang="en-GB" altLang="zh-TW" sz="1400" dirty="0">
                  <a:solidFill>
                    <a:srgbClr val="24486C"/>
                  </a:solidFill>
                  <a:latin typeface="Calibri" pitchFamily="34" charset="0"/>
                </a:rPr>
                <a:t> Career/ assessment guides/MBTI</a:t>
              </a:r>
            </a:p>
            <a:p>
              <a:r>
                <a:rPr kumimoji="1" lang="en-GB" altLang="zh-TW" sz="1600" b="1" dirty="0">
                  <a:solidFill>
                    <a:srgbClr val="24486C"/>
                  </a:solidFill>
                  <a:latin typeface="Calibri" pitchFamily="34" charset="0"/>
                </a:rPr>
                <a:t>Workshops</a:t>
              </a:r>
            </a:p>
            <a:p>
              <a:pPr>
                <a:buFontTx/>
                <a:buChar char="•"/>
              </a:pPr>
              <a:r>
                <a:rPr kumimoji="1" lang="en-GB" altLang="zh-TW" sz="1400" dirty="0">
                  <a:solidFill>
                    <a:srgbClr val="24486C"/>
                  </a:solidFill>
                  <a:latin typeface="Calibri" pitchFamily="34" charset="0"/>
                </a:rPr>
                <a:t> STEER model</a:t>
              </a:r>
            </a:p>
            <a:p>
              <a:pPr>
                <a:buFontTx/>
                <a:buChar char="•"/>
              </a:pPr>
              <a:r>
                <a:rPr kumimoji="1" lang="en-GB" altLang="zh-TW" sz="1400" dirty="0">
                  <a:solidFill>
                    <a:srgbClr val="24486C"/>
                  </a:solidFill>
                  <a:latin typeface="Calibri" pitchFamily="34" charset="0"/>
                </a:rPr>
                <a:t> CV writing, Mock Interview practice</a:t>
              </a:r>
            </a:p>
            <a:p>
              <a:r>
                <a:rPr kumimoji="1" lang="en-GB" altLang="zh-TW" sz="1600" b="1" dirty="0">
                  <a:solidFill>
                    <a:srgbClr val="24486C"/>
                  </a:solidFill>
                  <a:latin typeface="Calibri" pitchFamily="34" charset="0"/>
                </a:rPr>
                <a:t>One-to-one Consultation</a:t>
              </a:r>
            </a:p>
            <a:p>
              <a:pPr>
                <a:buFontTx/>
                <a:buChar char="•"/>
              </a:pPr>
              <a:r>
                <a:rPr kumimoji="1" lang="en-GB" altLang="zh-TW" sz="1400" dirty="0">
                  <a:solidFill>
                    <a:srgbClr val="24486C"/>
                  </a:solidFill>
                  <a:latin typeface="Calibri" pitchFamily="34" charset="0"/>
                </a:rPr>
                <a:t> Full Time Career Advisors</a:t>
              </a:r>
            </a:p>
            <a:p>
              <a:pPr>
                <a:buFontTx/>
                <a:buChar char="•"/>
              </a:pPr>
              <a:r>
                <a:rPr kumimoji="1" lang="en-GB" altLang="zh-TW" sz="1400" dirty="0" smtClean="0">
                  <a:solidFill>
                    <a:srgbClr val="24486C"/>
                  </a:solidFill>
                  <a:latin typeface="Calibri" pitchFamily="34" charset="0"/>
                </a:rPr>
                <a:t> Career Consultants</a:t>
              </a:r>
              <a:endParaRPr kumimoji="1" lang="en-GB" altLang="zh-TW" sz="1400" dirty="0">
                <a:solidFill>
                  <a:srgbClr val="663300"/>
                </a:solidFill>
                <a:latin typeface="Calibri" pitchFamily="34" charset="0"/>
              </a:endParaRPr>
            </a:p>
          </p:txBody>
        </p:sp>
        <p:sp>
          <p:nvSpPr>
            <p:cNvPr id="24603" name="AutoShape 25"/>
            <p:cNvSpPr>
              <a:spLocks/>
            </p:cNvSpPr>
            <p:nvPr/>
          </p:nvSpPr>
          <p:spPr bwMode="auto">
            <a:xfrm>
              <a:off x="3882" y="2400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24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4598" name="Rectangle 17"/>
            <p:cNvSpPr>
              <a:spLocks noChangeArrowheads="1"/>
            </p:cNvSpPr>
            <p:nvPr/>
          </p:nvSpPr>
          <p:spPr bwMode="auto">
            <a:xfrm>
              <a:off x="3552" y="3107"/>
              <a:ext cx="384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kumimoji="1" lang="en-GB" altLang="zh-TW" sz="1100" dirty="0">
                  <a:solidFill>
                    <a:srgbClr val="335B74"/>
                  </a:solidFill>
                  <a:latin typeface="Calibri" pitchFamily="34" charset="0"/>
                </a:rPr>
                <a:t>Employer</a:t>
              </a:r>
            </a:p>
          </p:txBody>
        </p:sp>
        <p:sp>
          <p:nvSpPr>
            <p:cNvPr id="24597" name="Rectangle 16"/>
            <p:cNvSpPr>
              <a:spLocks noChangeArrowheads="1"/>
            </p:cNvSpPr>
            <p:nvPr/>
          </p:nvSpPr>
          <p:spPr bwMode="auto">
            <a:xfrm>
              <a:off x="2832" y="3120"/>
              <a:ext cx="336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GB" altLang="zh-TW" sz="1100" dirty="0">
                  <a:solidFill>
                    <a:srgbClr val="335B74"/>
                  </a:solidFill>
                  <a:latin typeface="Calibri" pitchFamily="34" charset="0"/>
                </a:rPr>
                <a:t>CEDARS</a:t>
              </a:r>
              <a:endParaRPr kumimoji="1" lang="zh-TW" altLang="en-US" sz="1100" dirty="0">
                <a:solidFill>
                  <a:srgbClr val="335B74"/>
                </a:solidFill>
                <a:latin typeface="Calibri" pitchFamily="34" charset="0"/>
              </a:endParaRPr>
            </a:p>
          </p:txBody>
        </p:sp>
      </p:grpSp>
      <p:sp>
        <p:nvSpPr>
          <p:cNvPr id="67611" name="AutoShape 27"/>
          <p:cNvSpPr>
            <a:spLocks noChangeArrowheads="1"/>
          </p:cNvSpPr>
          <p:nvPr/>
        </p:nvSpPr>
        <p:spPr bwMode="auto">
          <a:xfrm>
            <a:off x="862262" y="2675833"/>
            <a:ext cx="2448272" cy="258762"/>
          </a:xfrm>
          <a:prstGeom prst="flowChartTerminator">
            <a:avLst/>
          </a:prstGeom>
          <a:solidFill>
            <a:srgbClr val="DDDDDD"/>
          </a:solidFill>
          <a:ln w="381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 b="1" dirty="0">
                <a:solidFill>
                  <a:prstClr val="black"/>
                </a:solidFill>
                <a:latin typeface="Calibri" pitchFamily="34" charset="0"/>
              </a:rPr>
              <a:t>Find</a:t>
            </a:r>
          </a:p>
        </p:txBody>
      </p:sp>
      <p:sp>
        <p:nvSpPr>
          <p:cNvPr id="67612" name="AutoShape 28"/>
          <p:cNvSpPr>
            <a:spLocks noChangeArrowheads="1"/>
          </p:cNvSpPr>
          <p:nvPr/>
        </p:nvSpPr>
        <p:spPr bwMode="auto">
          <a:xfrm>
            <a:off x="4581526" y="2675833"/>
            <a:ext cx="1655763" cy="258762"/>
          </a:xfrm>
          <a:prstGeom prst="flowChartTerminator">
            <a:avLst/>
          </a:prstGeom>
          <a:solidFill>
            <a:srgbClr val="DDDDDD"/>
          </a:solidFill>
          <a:ln w="381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 b="1" dirty="0">
                <a:solidFill>
                  <a:prstClr val="black"/>
                </a:solidFill>
                <a:latin typeface="Calibri" pitchFamily="34" charset="0"/>
              </a:rPr>
              <a:t>APPLY</a:t>
            </a:r>
          </a:p>
        </p:txBody>
      </p:sp>
      <p:sp>
        <p:nvSpPr>
          <p:cNvPr id="67613" name="AutoShape 29"/>
          <p:cNvSpPr>
            <a:spLocks noChangeArrowheads="1"/>
          </p:cNvSpPr>
          <p:nvPr/>
        </p:nvSpPr>
        <p:spPr bwMode="auto">
          <a:xfrm>
            <a:off x="7345363" y="2675833"/>
            <a:ext cx="1655762" cy="258762"/>
          </a:xfrm>
          <a:prstGeom prst="flowChartTerminator">
            <a:avLst/>
          </a:prstGeom>
          <a:solidFill>
            <a:srgbClr val="DDDDDD"/>
          </a:solidFill>
          <a:ln w="381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 b="1" dirty="0">
                <a:solidFill>
                  <a:prstClr val="black"/>
                </a:solidFill>
                <a:latin typeface="Calibri" pitchFamily="34" charset="0"/>
              </a:rPr>
              <a:t>WIN</a:t>
            </a:r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>
            <a:off x="3286125" y="2782195"/>
            <a:ext cx="1295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6257926" y="2782195"/>
            <a:ext cx="1076325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512" y="19475"/>
            <a:ext cx="2809038" cy="46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0" y="1"/>
            <a:ext cx="9144000" cy="847725"/>
          </a:xfrm>
          <a:prstGeom prst="rect">
            <a:avLst/>
          </a:prstGeom>
          <a:solidFill>
            <a:srgbClr val="158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701839" y="718276"/>
          <a:ext cx="9127700" cy="608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ECF6-F96E-404F-8543-59BEA13C0DBF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2" descr="globe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120">
            <a:off x="8616396" y="967911"/>
            <a:ext cx="1678258" cy="1680592"/>
          </a:xfrm>
          <a:prstGeom prst="rect">
            <a:avLst/>
          </a:prstGeom>
          <a:noFill/>
          <a:effectLst>
            <a:reflection blurRad="6350" stA="50000" endPos="44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75715" y="5197191"/>
            <a:ext cx="348031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404040"/>
                </a:solidFill>
              </a:rPr>
              <a:t>Company Visits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404040"/>
                </a:solidFill>
              </a:rPr>
              <a:t>Workshops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404040"/>
                </a:solidFill>
              </a:rPr>
              <a:t>Job Shadowing / Project Learning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404040"/>
                </a:solidFill>
              </a:rPr>
              <a:t>Networking with Locals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3268" y="5197191"/>
            <a:ext cx="27777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404040"/>
                </a:solidFill>
              </a:rPr>
              <a:t>Government / NGOs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404040"/>
                </a:solidFill>
              </a:rPr>
              <a:t>Educational Institutions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404040"/>
                </a:solidFill>
              </a:rPr>
              <a:t>Corporations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404040"/>
                </a:solidFill>
              </a:rPr>
              <a:t>Startups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7094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glow rad="127000">
                    <a:srgbClr val="15808C">
                      <a:alpha val="70000"/>
                    </a:srgbClr>
                  </a:glo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CEDARS Global Career Springboard Scheme (CGCSS)</a:t>
            </a:r>
          </a:p>
        </p:txBody>
      </p:sp>
    </p:spTree>
    <p:extLst>
      <p:ext uri="{BB962C8B-B14F-4D97-AF65-F5344CB8AC3E}">
        <p14:creationId xmlns:p14="http://schemas.microsoft.com/office/powerpoint/2010/main" val="42696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589</Words>
  <Application>Microsoft Office PowerPoint</Application>
  <PresentationFormat>Widescreen</PresentationFormat>
  <Paragraphs>147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方正姚体</vt:lpstr>
      <vt:lpstr>微軟正黑體</vt:lpstr>
      <vt:lpstr>新細明體</vt:lpstr>
      <vt:lpstr>Aharoni</vt:lpstr>
      <vt:lpstr>Arial</vt:lpstr>
      <vt:lpstr>Berlin Sans FB Demi</vt:lpstr>
      <vt:lpstr>Calibri</vt:lpstr>
      <vt:lpstr>Segoe UI</vt:lpstr>
      <vt:lpstr>Segoe UI Light</vt:lpstr>
      <vt:lpstr>Trebuchet MS</vt:lpstr>
      <vt:lpstr>Wingdings</vt:lpstr>
      <vt:lpstr>Wingdings 3</vt:lpstr>
      <vt:lpstr>WelcomeDoc</vt:lpstr>
      <vt:lpstr>Facet</vt:lpstr>
      <vt:lpstr>1_Facet</vt:lpstr>
      <vt:lpstr>Job Placement of Psychology Major …and more</vt:lpstr>
      <vt:lpstr>Employment Statistics about BSocSc Graduates Majoring in Psychology (2017, 2016)</vt:lpstr>
      <vt:lpstr>Time Taken to Secure Employment</vt:lpstr>
      <vt:lpstr>Employment Sectors for 2017 Psy graduates</vt:lpstr>
      <vt:lpstr>Employment Prospects for Psy Major - Examples</vt:lpstr>
      <vt:lpstr>PowerPoint Presentation</vt:lpstr>
      <vt:lpstr> CEDARS-Careers &amp; Placement   Core Activities</vt:lpstr>
      <vt:lpstr>Start Your Preparation</vt:lpstr>
      <vt:lpstr>PowerPoint Presentation</vt:lpstr>
      <vt:lpstr>PowerPoint Presentation</vt:lpstr>
      <vt:lpstr>HKU CEDARS  Careers &amp; Placement  One-on-One Career Advising Service  Booking System</vt:lpstr>
      <vt:lpstr>HKU CEDARS  Career Digest @WhatsApp</vt:lpstr>
      <vt:lpstr>Contact Us | Q&amp;A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CEDARS</dc:creator>
  <cp:lastModifiedBy>CEDARS</cp:lastModifiedBy>
  <cp:revision>24</cp:revision>
  <dcterms:created xsi:type="dcterms:W3CDTF">2018-10-15T08:44:41Z</dcterms:created>
  <dcterms:modified xsi:type="dcterms:W3CDTF">2018-10-22T02:04:24Z</dcterms:modified>
</cp:coreProperties>
</file>