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8" r:id="rId3"/>
    <p:sldId id="259" r:id="rId4"/>
    <p:sldId id="261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80" autoAdjust="0"/>
    <p:restoredTop sz="77515" autoAdjust="0"/>
  </p:normalViewPr>
  <p:slideViewPr>
    <p:cSldViewPr>
      <p:cViewPr varScale="1">
        <p:scale>
          <a:sx n="86" d="100"/>
          <a:sy n="86" d="100"/>
        </p:scale>
        <p:origin x="159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86B90-0E82-4F34-B0AA-E1E73A09C39F}" type="datetimeFigureOut">
              <a:rPr lang="en-US" smtClean="0"/>
              <a:t>30-Oct-18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63A7E-19DE-46D7-A075-81594B1B5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6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63A7E-19DE-46D7-A075-81594B1B5A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00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63A7E-19DE-46D7-A075-81594B1B5A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53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 possible to fulfill psychology major but not the HKPS requirements.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63A7E-19DE-46D7-A075-81594B1B5A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96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63A7E-19DE-46D7-A075-81594B1B5A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55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FBD681-01CD-4E64-9427-399605C62533}" type="datetime1">
              <a:rPr lang="en-US" smtClean="0"/>
              <a:t>30-Oct-18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22E4-DAA8-4C87-B640-592B64811F90}" type="datetime1">
              <a:rPr lang="en-US" smtClean="0"/>
              <a:t>30-Oct-18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97A9-5147-40B5-93A3-C1A7DAF61084}" type="datetime1">
              <a:rPr lang="en-US" smtClean="0"/>
              <a:t>30-Oct-18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1AF9-D470-4738-979A-F49ECD3315D2}" type="datetime1">
              <a:rPr lang="en-US" smtClean="0"/>
              <a:t>30-Oct-18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AF144-D3DA-4D5A-AD77-D3C935A30C34}" type="datetime1">
              <a:rPr lang="en-US" smtClean="0"/>
              <a:t>30-Oct-18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B3D-7AB2-4C85-B217-CC2236AE501E}" type="datetime1">
              <a:rPr lang="en-US" smtClean="0"/>
              <a:t>30-Oct-18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9DCD-C790-4ADF-970A-A2E7D9E23346}" type="datetime1">
              <a:rPr lang="en-US" smtClean="0"/>
              <a:t>30-Oct-18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F1BE-3F0A-4232-AE3B-AAB40F0C5AEC}" type="datetime1">
              <a:rPr lang="en-US" smtClean="0"/>
              <a:t>30-Oct-18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9DD6-8E04-4ADD-BC5D-CEF7A2B0F1CB}" type="datetime1">
              <a:rPr lang="en-US" smtClean="0"/>
              <a:t>30-Oct-18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CDE901B-C5C4-48CB-956A-8AFF0E02EBB6}" type="datetime1">
              <a:rPr lang="en-US" smtClean="0"/>
              <a:t>30-Oct-18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FC76CE-B995-4BDF-B34D-ADA3EB32C987}" type="datetime1">
              <a:rPr lang="en-US" smtClean="0"/>
              <a:t>30-Oct-18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34F701D-CB10-4BB7-AF7C-904D564A6088}" type="datetime1">
              <a:rPr lang="en-US" smtClean="0"/>
              <a:t>30-Oct-18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kps.org.hk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dmin@hkps.org.h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en-US" sz="4200" u="sng" dirty="0">
                <a:effectLst/>
              </a:rPr>
              <a:t>Careers in </a:t>
            </a:r>
            <a:r>
              <a:rPr lang="en-US" sz="4200" u="sng" dirty="0" smtClean="0">
                <a:effectLst/>
              </a:rPr>
              <a:t>Psychology Forum</a:t>
            </a:r>
            <a:br>
              <a:rPr lang="en-US" sz="4200" u="sng" dirty="0" smtClean="0">
                <a:effectLst/>
              </a:rPr>
            </a:br>
            <a:r>
              <a:rPr lang="en-US" sz="4200" u="sng" dirty="0" smtClean="0">
                <a:effectLst/>
              </a:rPr>
              <a:t>&amp; </a:t>
            </a:r>
            <a:br>
              <a:rPr lang="en-US" sz="4200" u="sng" dirty="0" smtClean="0">
                <a:effectLst/>
              </a:rPr>
            </a:br>
            <a:r>
              <a:rPr lang="en-US" sz="4200" u="sng" dirty="0" smtClean="0">
                <a:effectLst/>
              </a:rPr>
              <a:t>Advisor-Advisee Meeting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1199704"/>
          </a:xfrm>
        </p:spPr>
        <p:txBody>
          <a:bodyPr>
            <a:noAutofit/>
          </a:bodyPr>
          <a:lstStyle/>
          <a:p>
            <a:pPr algn="ctr"/>
            <a:r>
              <a:rPr lang="en-US" sz="1600" b="1" dirty="0" smtClean="0"/>
              <a:t>4:15 </a:t>
            </a:r>
            <a:r>
              <a:rPr lang="en-US" sz="1600" b="1" dirty="0"/>
              <a:t>– 6:00 p.m. </a:t>
            </a:r>
          </a:p>
          <a:p>
            <a:pPr algn="ctr"/>
            <a:r>
              <a:rPr lang="en-US" sz="1600" b="1" dirty="0"/>
              <a:t>Oct </a:t>
            </a:r>
            <a:r>
              <a:rPr lang="en-US" sz="1600" b="1" dirty="0" smtClean="0"/>
              <a:t>22, 2018 (Monday</a:t>
            </a:r>
            <a:r>
              <a:rPr lang="en-US" sz="1600" b="1" dirty="0"/>
              <a:t>) </a:t>
            </a:r>
          </a:p>
          <a:p>
            <a:pPr algn="ctr"/>
            <a:r>
              <a:rPr lang="en-US" sz="1600" b="1" dirty="0" smtClean="0"/>
              <a:t>Function </a:t>
            </a:r>
            <a:r>
              <a:rPr lang="en-US" sz="1600" b="1" dirty="0"/>
              <a:t>Room,  </a:t>
            </a:r>
            <a:endParaRPr lang="en-US" sz="1600" b="1" dirty="0" smtClean="0"/>
          </a:p>
          <a:p>
            <a:pPr algn="ctr"/>
            <a:r>
              <a:rPr lang="en-US" sz="1600" b="1" dirty="0" smtClean="0"/>
              <a:t>11/F</a:t>
            </a:r>
            <a:r>
              <a:rPr lang="en-US" sz="1600" b="1" dirty="0"/>
              <a:t>, Jockey Club Tower, </a:t>
            </a:r>
            <a:endParaRPr lang="en-US" sz="1600" b="1" dirty="0" smtClean="0"/>
          </a:p>
          <a:p>
            <a:pPr algn="ctr"/>
            <a:r>
              <a:rPr lang="en-US" sz="1600" b="1" dirty="0" smtClean="0"/>
              <a:t>Centennial Campus</a:t>
            </a: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3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811027"/>
              </p:ext>
            </p:extLst>
          </p:nvPr>
        </p:nvGraphicFramePr>
        <p:xfrm>
          <a:off x="457200" y="1447800"/>
          <a:ext cx="8153400" cy="4240604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5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4:15p.m.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HK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Psychological Society Membership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by Dr. Janet Hsiao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4:30p.m. 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Job Placement of Psychology Major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by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Josephine Chan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4:45p.m.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Admission and career of CP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Programme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by Dr. Christian Chan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5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5:00p.m. 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Admission and career of EP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Programme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by Dr. Kathy Shum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5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5:15p.m. 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Professional Careers in Psychology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 Dr. Christian Chan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5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5:30p.m.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Introduce academic advisors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2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After 5:30p.m.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Tea Reception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3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Psychology major students can apply for </a:t>
            </a:r>
            <a:r>
              <a:rPr lang="en-US" dirty="0" smtClean="0">
                <a:solidFill>
                  <a:srgbClr val="FF0000"/>
                </a:solidFill>
              </a:rPr>
              <a:t>Graduate Membership </a:t>
            </a:r>
            <a:r>
              <a:rPr lang="en-US" dirty="0" smtClean="0"/>
              <a:t>if…</a:t>
            </a: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complete a Bachelor degree from HKU</a:t>
            </a:r>
          </a:p>
          <a:p>
            <a:pPr marL="624078" indent="-514350">
              <a:buClr>
                <a:schemeClr val="tx2"/>
              </a:buClr>
              <a:buFont typeface="+mj-lt"/>
              <a:buAutoNum type="arabicPeriod"/>
            </a:pPr>
            <a:r>
              <a:rPr lang="en-US" sz="2800" dirty="0" smtClean="0">
                <a:sym typeface="Wingdings"/>
              </a:rPr>
              <a:t>have satisfactory academic performance: </a:t>
            </a:r>
            <a:endParaRPr lang="en-US" sz="2800" dirty="0">
              <a:sym typeface="Wingdings"/>
            </a:endParaRPr>
          </a:p>
          <a:p>
            <a:pPr lvl="2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sym typeface="Wingdings"/>
              </a:rPr>
              <a:t>Min</a:t>
            </a:r>
            <a:r>
              <a:rPr lang="en-US" dirty="0">
                <a:sym typeface="Wingdings"/>
              </a:rPr>
              <a:t>: Lower 2nd Class </a:t>
            </a:r>
            <a:r>
              <a:rPr lang="en-US" dirty="0" smtClean="0">
                <a:sym typeface="Wingdings"/>
              </a:rPr>
              <a:t>Honors; OR</a:t>
            </a:r>
            <a:endParaRPr lang="en-US" dirty="0">
              <a:sym typeface="Wingdings"/>
            </a:endParaRPr>
          </a:p>
          <a:p>
            <a:pPr lvl="2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sym typeface="Wingdings"/>
              </a:rPr>
              <a:t>GPA </a:t>
            </a:r>
            <a:r>
              <a:rPr lang="en-US" dirty="0">
                <a:sym typeface="Wingdings"/>
              </a:rPr>
              <a:t>3.0 or above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Hong Kong Psychological </a:t>
            </a:r>
            <a:r>
              <a:rPr lang="en-US" sz="3200" dirty="0" smtClean="0"/>
              <a:t>Society Membership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>
                <a:sym typeface="Wingdings"/>
              </a:rPr>
              <a:t>Course requirements</a:t>
            </a:r>
          </a:p>
          <a:p>
            <a:pPr marL="624078" lvl="1" indent="-514350">
              <a:spcBef>
                <a:spcPts val="400"/>
              </a:spcBef>
              <a:buClr>
                <a:schemeClr val="tx2"/>
              </a:buClr>
              <a:buSzPct val="68000"/>
              <a:buFont typeface="+mj-lt"/>
              <a:buAutoNum type="arabicPeriod" startAt="3"/>
            </a:pPr>
            <a:r>
              <a:rPr lang="en-US" sz="2800" dirty="0" smtClean="0">
                <a:sym typeface="Wingdings"/>
              </a:rPr>
              <a:t>Completed at least </a:t>
            </a: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8</a:t>
            </a:r>
            <a:r>
              <a:rPr lang="en-US" sz="2800" dirty="0" smtClean="0">
                <a:sym typeface="Wingdings"/>
              </a:rPr>
              <a:t> courses including</a:t>
            </a:r>
          </a:p>
          <a:p>
            <a:pPr marL="690372" lvl="2" indent="-342900">
              <a:spcBef>
                <a:spcPts val="400"/>
              </a:spcBef>
              <a:buClr>
                <a:schemeClr val="tx2"/>
              </a:buClr>
              <a:buSzPct val="68000"/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rgbClr val="FF0000"/>
                </a:solidFill>
                <a:sym typeface="Wingdings"/>
              </a:rPr>
              <a:t>Research </a:t>
            </a:r>
            <a:r>
              <a:rPr lang="en-US" sz="2200" dirty="0">
                <a:solidFill>
                  <a:srgbClr val="FF0000"/>
                </a:solidFill>
                <a:sym typeface="Wingdings"/>
              </a:rPr>
              <a:t>Methods in </a:t>
            </a:r>
            <a:r>
              <a:rPr lang="en-US" sz="2200" dirty="0" smtClean="0">
                <a:solidFill>
                  <a:srgbClr val="FF0000"/>
                </a:solidFill>
                <a:sym typeface="Wingdings"/>
              </a:rPr>
              <a:t>Psychology</a:t>
            </a:r>
            <a:r>
              <a:rPr lang="en-US" sz="2200" dirty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2200" dirty="0">
                <a:solidFill>
                  <a:srgbClr val="FF0000"/>
                </a:solidFill>
              </a:rPr>
              <a:t>PSYC2060 </a:t>
            </a:r>
            <a:r>
              <a:rPr lang="en-US" sz="2200" dirty="0" smtClean="0">
                <a:solidFill>
                  <a:srgbClr val="FF0000"/>
                </a:solidFill>
                <a:sym typeface="Wingdings"/>
              </a:rPr>
              <a:t></a:t>
            </a:r>
            <a:endParaRPr lang="en-US" sz="2200" dirty="0">
              <a:solidFill>
                <a:srgbClr val="FF0000"/>
              </a:solidFill>
              <a:sym typeface="Wingdings"/>
            </a:endParaRPr>
          </a:p>
          <a:p>
            <a:pPr marL="690372" lvl="2" indent="-342900">
              <a:spcBef>
                <a:spcPts val="400"/>
              </a:spcBef>
              <a:buClr>
                <a:schemeClr val="tx2"/>
              </a:buClr>
              <a:buSzPct val="68000"/>
              <a:buFont typeface="Wingdings" panose="05000000000000000000" pitchFamily="2" charset="2"/>
              <a:buChar char="v"/>
            </a:pPr>
            <a:r>
              <a:rPr lang="en-US" sz="2200" dirty="0" smtClean="0">
                <a:sym typeface="Wingdings"/>
              </a:rPr>
              <a:t>Taken 5 out of the 6 following areas:</a:t>
            </a:r>
          </a:p>
          <a:p>
            <a:pPr marL="109728" indent="0">
              <a:buClr>
                <a:schemeClr val="tx2"/>
              </a:buClr>
              <a:buNone/>
            </a:pPr>
            <a:endParaRPr lang="en-US" sz="2800" dirty="0" smtClean="0">
              <a:sym typeface="Wingding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Hong Kong Psychological </a:t>
            </a:r>
            <a:r>
              <a:rPr lang="en-US" sz="3200" dirty="0" smtClean="0"/>
              <a:t>Society Membership (</a:t>
            </a:r>
            <a:r>
              <a:rPr lang="en-US" sz="3200" dirty="0" err="1" smtClean="0"/>
              <a:t>con’t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81269"/>
              </p:ext>
            </p:extLst>
          </p:nvPr>
        </p:nvGraphicFramePr>
        <p:xfrm>
          <a:off x="381000" y="3429001"/>
          <a:ext cx="6913418" cy="2514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913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ym typeface="Wingdings"/>
                        </a:rPr>
                        <a:t>Biological / </a:t>
                      </a:r>
                      <a:r>
                        <a:rPr lang="en-US" sz="1800" b="0" dirty="0" smtClean="0"/>
                        <a:t>Physiological </a:t>
                      </a:r>
                      <a:r>
                        <a:rPr lang="en-US" sz="1800" b="0" dirty="0" smtClean="0">
                          <a:sym typeface="Wingdings"/>
                        </a:rPr>
                        <a:t>Psychology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Cognitive Psychology / Perception / Learning / Memory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Developmental / Child Psychology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Personality / Individual Differences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Social Psychology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History of Psychology / Contemporary Issues in Psychology</a:t>
                      </a:r>
                      <a:endParaRPr lang="en-US" sz="1800" b="0" dirty="0" smtClean="0">
                        <a:sym typeface="Wingding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612885"/>
              </p:ext>
            </p:extLst>
          </p:nvPr>
        </p:nvGraphicFramePr>
        <p:xfrm>
          <a:off x="7315200" y="3429000"/>
          <a:ext cx="1676400" cy="2514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Stream 1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Stream 1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Stream 2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Stream 2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Stream 2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39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Important Note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38200" y="1295400"/>
            <a:ext cx="7499865" cy="4162522"/>
            <a:chOff x="457200" y="1481138"/>
            <a:chExt cx="7499865" cy="4162522"/>
          </a:xfrm>
        </p:grpSpPr>
        <p:sp>
          <p:nvSpPr>
            <p:cNvPr id="9" name="Freeform 8"/>
            <p:cNvSpPr/>
            <p:nvPr/>
          </p:nvSpPr>
          <p:spPr>
            <a:xfrm>
              <a:off x="457200" y="1481138"/>
              <a:ext cx="1880592" cy="1880592"/>
            </a:xfrm>
            <a:custGeom>
              <a:avLst/>
              <a:gdLst>
                <a:gd name="connsiteX0" fmla="*/ 0 w 1880592"/>
                <a:gd name="connsiteY0" fmla="*/ 940296 h 1880592"/>
                <a:gd name="connsiteX1" fmla="*/ 940296 w 1880592"/>
                <a:gd name="connsiteY1" fmla="*/ 0 h 1880592"/>
                <a:gd name="connsiteX2" fmla="*/ 1880592 w 1880592"/>
                <a:gd name="connsiteY2" fmla="*/ 940296 h 1880592"/>
                <a:gd name="connsiteX3" fmla="*/ 940296 w 1880592"/>
                <a:gd name="connsiteY3" fmla="*/ 1880592 h 1880592"/>
                <a:gd name="connsiteX4" fmla="*/ 0 w 1880592"/>
                <a:gd name="connsiteY4" fmla="*/ 940296 h 1880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0592" h="1880592">
                  <a:moveTo>
                    <a:pt x="0" y="940296"/>
                  </a:moveTo>
                  <a:cubicBezTo>
                    <a:pt x="0" y="420985"/>
                    <a:pt x="420985" y="0"/>
                    <a:pt x="940296" y="0"/>
                  </a:cubicBezTo>
                  <a:cubicBezTo>
                    <a:pt x="1459607" y="0"/>
                    <a:pt x="1880592" y="420985"/>
                    <a:pt x="1880592" y="940296"/>
                  </a:cubicBezTo>
                  <a:cubicBezTo>
                    <a:pt x="1880592" y="1459607"/>
                    <a:pt x="1459607" y="1880592"/>
                    <a:pt x="940296" y="1880592"/>
                  </a:cubicBezTo>
                  <a:cubicBezTo>
                    <a:pt x="420985" y="1880592"/>
                    <a:pt x="0" y="1459607"/>
                    <a:pt x="0" y="940296"/>
                  </a:cubicBezTo>
                  <a:close/>
                </a:path>
              </a:pathLst>
            </a:cu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291916" tIns="291916" rIns="291916" bIns="291916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dirty="0"/>
                <a:t>Completion of an advanced </a:t>
              </a:r>
              <a:r>
                <a:rPr lang="en-US" sz="1300" b="1" dirty="0"/>
                <a:t>seminar-based</a:t>
              </a:r>
              <a:r>
                <a:rPr lang="en-US" sz="1300" dirty="0"/>
                <a:t> course in Psychology</a:t>
              </a:r>
            </a:p>
          </p:txBody>
        </p:sp>
        <p:sp>
          <p:nvSpPr>
            <p:cNvPr id="10" name="Freeform 9"/>
            <p:cNvSpPr/>
            <p:nvPr/>
          </p:nvSpPr>
          <p:spPr>
            <a:xfrm rot="19517962">
              <a:off x="2643871" y="4132052"/>
              <a:ext cx="1439140" cy="457196"/>
            </a:xfrm>
            <a:custGeom>
              <a:avLst/>
              <a:gdLst>
                <a:gd name="connsiteX0" fmla="*/ 0 w 1280161"/>
                <a:gd name="connsiteY0" fmla="*/ 114299 h 457196"/>
                <a:gd name="connsiteX1" fmla="*/ 1051563 w 1280161"/>
                <a:gd name="connsiteY1" fmla="*/ 114299 h 457196"/>
                <a:gd name="connsiteX2" fmla="*/ 1051563 w 1280161"/>
                <a:gd name="connsiteY2" fmla="*/ 0 h 457196"/>
                <a:gd name="connsiteX3" fmla="*/ 1280161 w 1280161"/>
                <a:gd name="connsiteY3" fmla="*/ 228598 h 457196"/>
                <a:gd name="connsiteX4" fmla="*/ 1051563 w 1280161"/>
                <a:gd name="connsiteY4" fmla="*/ 457196 h 457196"/>
                <a:gd name="connsiteX5" fmla="*/ 1051563 w 1280161"/>
                <a:gd name="connsiteY5" fmla="*/ 342897 h 457196"/>
                <a:gd name="connsiteX6" fmla="*/ 0 w 1280161"/>
                <a:gd name="connsiteY6" fmla="*/ 342897 h 457196"/>
                <a:gd name="connsiteX7" fmla="*/ 0 w 1280161"/>
                <a:gd name="connsiteY7" fmla="*/ 114299 h 457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80161" h="457196">
                  <a:moveTo>
                    <a:pt x="0" y="114299"/>
                  </a:moveTo>
                  <a:lnTo>
                    <a:pt x="1051563" y="114299"/>
                  </a:lnTo>
                  <a:lnTo>
                    <a:pt x="1051563" y="0"/>
                  </a:lnTo>
                  <a:lnTo>
                    <a:pt x="1280161" y="228598"/>
                  </a:lnTo>
                  <a:lnTo>
                    <a:pt x="1051563" y="457196"/>
                  </a:lnTo>
                  <a:lnTo>
                    <a:pt x="1051563" y="342897"/>
                  </a:lnTo>
                  <a:lnTo>
                    <a:pt x="0" y="342897"/>
                  </a:lnTo>
                  <a:lnTo>
                    <a:pt x="0" y="114299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14299" rIns="114299" bIns="114298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57200" y="3763068"/>
              <a:ext cx="1880592" cy="1880592"/>
            </a:xfrm>
            <a:custGeom>
              <a:avLst/>
              <a:gdLst>
                <a:gd name="connsiteX0" fmla="*/ 0 w 1880592"/>
                <a:gd name="connsiteY0" fmla="*/ 940296 h 1880592"/>
                <a:gd name="connsiteX1" fmla="*/ 940296 w 1880592"/>
                <a:gd name="connsiteY1" fmla="*/ 0 h 1880592"/>
                <a:gd name="connsiteX2" fmla="*/ 1880592 w 1880592"/>
                <a:gd name="connsiteY2" fmla="*/ 940296 h 1880592"/>
                <a:gd name="connsiteX3" fmla="*/ 940296 w 1880592"/>
                <a:gd name="connsiteY3" fmla="*/ 1880592 h 1880592"/>
                <a:gd name="connsiteX4" fmla="*/ 0 w 1880592"/>
                <a:gd name="connsiteY4" fmla="*/ 940296 h 1880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0592" h="1880592">
                  <a:moveTo>
                    <a:pt x="0" y="940296"/>
                  </a:moveTo>
                  <a:cubicBezTo>
                    <a:pt x="0" y="420985"/>
                    <a:pt x="420985" y="0"/>
                    <a:pt x="940296" y="0"/>
                  </a:cubicBezTo>
                  <a:cubicBezTo>
                    <a:pt x="1459607" y="0"/>
                    <a:pt x="1880592" y="420985"/>
                    <a:pt x="1880592" y="940296"/>
                  </a:cubicBezTo>
                  <a:cubicBezTo>
                    <a:pt x="1880592" y="1459607"/>
                    <a:pt x="1459607" y="1880592"/>
                    <a:pt x="940296" y="1880592"/>
                  </a:cubicBezTo>
                  <a:cubicBezTo>
                    <a:pt x="420985" y="1880592"/>
                    <a:pt x="0" y="1459607"/>
                    <a:pt x="0" y="940296"/>
                  </a:cubicBezTo>
                  <a:close/>
                </a:path>
              </a:pathLst>
            </a:cu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291916" tIns="291916" rIns="291916" bIns="291916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dirty="0" smtClean="0"/>
                <a:t>Completion </a:t>
              </a:r>
              <a:r>
                <a:rPr lang="en-US" sz="1300" dirty="0"/>
                <a:t>of </a:t>
              </a:r>
              <a:r>
                <a:rPr lang="en-US" sz="1300" b="1" dirty="0"/>
                <a:t>an independent research project </a:t>
              </a:r>
              <a:r>
                <a:rPr lang="en-US" sz="1300" dirty="0"/>
                <a:t>in </a:t>
              </a:r>
              <a:r>
                <a:rPr lang="en-US" sz="1300" dirty="0" smtClean="0"/>
                <a:t>Psychology</a:t>
              </a:r>
              <a:endParaRPr lang="en-US" sz="1300" dirty="0"/>
            </a:p>
          </p:txBody>
        </p:sp>
        <p:sp>
          <p:nvSpPr>
            <p:cNvPr id="12" name="Freeform 11"/>
            <p:cNvSpPr/>
            <p:nvPr/>
          </p:nvSpPr>
          <p:spPr>
            <a:xfrm rot="1324408">
              <a:off x="2692783" y="2604534"/>
              <a:ext cx="1378887" cy="457196"/>
            </a:xfrm>
            <a:custGeom>
              <a:avLst/>
              <a:gdLst>
                <a:gd name="connsiteX0" fmla="*/ 0 w 1378887"/>
                <a:gd name="connsiteY0" fmla="*/ 91439 h 457196"/>
                <a:gd name="connsiteX1" fmla="*/ 1150289 w 1378887"/>
                <a:gd name="connsiteY1" fmla="*/ 91439 h 457196"/>
                <a:gd name="connsiteX2" fmla="*/ 1150289 w 1378887"/>
                <a:gd name="connsiteY2" fmla="*/ 0 h 457196"/>
                <a:gd name="connsiteX3" fmla="*/ 1378887 w 1378887"/>
                <a:gd name="connsiteY3" fmla="*/ 228598 h 457196"/>
                <a:gd name="connsiteX4" fmla="*/ 1150289 w 1378887"/>
                <a:gd name="connsiteY4" fmla="*/ 457196 h 457196"/>
                <a:gd name="connsiteX5" fmla="*/ 1150289 w 1378887"/>
                <a:gd name="connsiteY5" fmla="*/ 365757 h 457196"/>
                <a:gd name="connsiteX6" fmla="*/ 0 w 1378887"/>
                <a:gd name="connsiteY6" fmla="*/ 365757 h 457196"/>
                <a:gd name="connsiteX7" fmla="*/ 0 w 1378887"/>
                <a:gd name="connsiteY7" fmla="*/ 91439 h 457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78887" h="457196">
                  <a:moveTo>
                    <a:pt x="0" y="91439"/>
                  </a:moveTo>
                  <a:lnTo>
                    <a:pt x="1150289" y="91439"/>
                  </a:lnTo>
                  <a:lnTo>
                    <a:pt x="1150289" y="0"/>
                  </a:lnTo>
                  <a:lnTo>
                    <a:pt x="1378887" y="228598"/>
                  </a:lnTo>
                  <a:lnTo>
                    <a:pt x="1150289" y="457196"/>
                  </a:lnTo>
                  <a:lnTo>
                    <a:pt x="1150289" y="365757"/>
                  </a:lnTo>
                  <a:lnTo>
                    <a:pt x="0" y="365757"/>
                  </a:lnTo>
                  <a:lnTo>
                    <a:pt x="0" y="91439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91438" rIns="137158" bIns="91439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 kern="120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195881" y="1863526"/>
              <a:ext cx="3761184" cy="3761184"/>
            </a:xfrm>
            <a:custGeom>
              <a:avLst/>
              <a:gdLst>
                <a:gd name="connsiteX0" fmla="*/ 0 w 3761184"/>
                <a:gd name="connsiteY0" fmla="*/ 1880592 h 3761184"/>
                <a:gd name="connsiteX1" fmla="*/ 1880592 w 3761184"/>
                <a:gd name="connsiteY1" fmla="*/ 0 h 3761184"/>
                <a:gd name="connsiteX2" fmla="*/ 3761184 w 3761184"/>
                <a:gd name="connsiteY2" fmla="*/ 1880592 h 3761184"/>
                <a:gd name="connsiteX3" fmla="*/ 1880592 w 3761184"/>
                <a:gd name="connsiteY3" fmla="*/ 3761184 h 3761184"/>
                <a:gd name="connsiteX4" fmla="*/ 0 w 3761184"/>
                <a:gd name="connsiteY4" fmla="*/ 1880592 h 3761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1184" h="3761184">
                  <a:moveTo>
                    <a:pt x="0" y="1880592"/>
                  </a:moveTo>
                  <a:cubicBezTo>
                    <a:pt x="0" y="841970"/>
                    <a:pt x="841970" y="0"/>
                    <a:pt x="1880592" y="0"/>
                  </a:cubicBezTo>
                  <a:cubicBezTo>
                    <a:pt x="2919214" y="0"/>
                    <a:pt x="3761184" y="841970"/>
                    <a:pt x="3761184" y="1880592"/>
                  </a:cubicBezTo>
                  <a:cubicBezTo>
                    <a:pt x="3761184" y="2919214"/>
                    <a:pt x="2919214" y="3761184"/>
                    <a:pt x="1880592" y="3761184"/>
                  </a:cubicBezTo>
                  <a:cubicBezTo>
                    <a:pt x="841970" y="3761184"/>
                    <a:pt x="0" y="2919214"/>
                    <a:pt x="0" y="1880592"/>
                  </a:cubicBezTo>
                  <a:close/>
                </a:path>
              </a:pathLst>
            </a:cu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587643" tIns="587643" rIns="587643" bIns="587643" numCol="1" spcCol="1270" anchor="ctr" anchorCtr="0">
              <a:noAutofit/>
            </a:bodyPr>
            <a:lstStyle/>
            <a:p>
              <a:pPr lvl="0" algn="ctr" defTabSz="1289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kern="1200" dirty="0" smtClean="0"/>
                <a:t>History of Psychology / Contemporary Issues in Psychology</a:t>
              </a:r>
              <a:endParaRPr lang="en-US" sz="2900" kern="12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514600" y="1853296"/>
            <a:ext cx="1311676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Capstone Course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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0" y="5619690"/>
            <a:ext cx="701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You still need at least one PSYC elective course(s)!!!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4524" y="4194460"/>
            <a:ext cx="1311676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Thesis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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IS</a:t>
            </a:r>
            <a:endParaRPr lang="en-US" dirty="0">
              <a:solidFill>
                <a:srgbClr val="FF0000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76486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 smtClean="0"/>
              <a:t>Otherwise,</a:t>
            </a:r>
          </a:p>
          <a:p>
            <a:pPr marL="109728" indent="0">
              <a:buNone/>
            </a:pPr>
            <a:endParaRPr lang="en-US" dirty="0" smtClean="0">
              <a:sym typeface="Wingdings"/>
            </a:endParaRPr>
          </a:p>
          <a:p>
            <a:pPr marL="624078" lvl="1" indent="-514350">
              <a:spcBef>
                <a:spcPts val="400"/>
              </a:spcBef>
              <a:buClr>
                <a:schemeClr val="tx2"/>
              </a:buClr>
              <a:buSzPct val="68000"/>
              <a:buFont typeface="Wingdings" pitchFamily="2" charset="2"/>
              <a:buChar char="v"/>
            </a:pPr>
            <a:r>
              <a:rPr lang="en-US" sz="2800" dirty="0" smtClean="0">
                <a:sym typeface="Wingdings"/>
              </a:rPr>
              <a:t>You shall have a postgraduate degree in psychology fulfilling the above mentioned requirements </a:t>
            </a:r>
          </a:p>
          <a:p>
            <a:pPr marL="109728" lvl="1" indent="0">
              <a:spcBef>
                <a:spcPts val="400"/>
              </a:spcBef>
              <a:buClr>
                <a:schemeClr val="tx2"/>
              </a:buClr>
              <a:buSzPct val="68000"/>
              <a:buNone/>
            </a:pPr>
            <a:endParaRPr lang="en-US" sz="2800" dirty="0" smtClean="0">
              <a:sym typeface="Wingdings"/>
            </a:endParaRPr>
          </a:p>
          <a:p>
            <a:pPr marL="109728" lvl="1" indent="0">
              <a:spcBef>
                <a:spcPts val="400"/>
              </a:spcBef>
              <a:buClr>
                <a:schemeClr val="tx2"/>
              </a:buClr>
              <a:buSzPct val="68000"/>
              <a:buNone/>
            </a:pPr>
            <a:r>
              <a:rPr lang="en-US" sz="2800" dirty="0" smtClean="0">
                <a:sym typeface="Wingdings"/>
              </a:rPr>
              <a:t>OR</a:t>
            </a:r>
          </a:p>
          <a:p>
            <a:pPr marL="109728" lvl="1" indent="0">
              <a:spcBef>
                <a:spcPts val="400"/>
              </a:spcBef>
              <a:buClr>
                <a:schemeClr val="tx2"/>
              </a:buClr>
              <a:buSzPct val="68000"/>
              <a:buNone/>
            </a:pPr>
            <a:endParaRPr lang="en-US" sz="2800" dirty="0" smtClean="0">
              <a:sym typeface="Wingdings"/>
            </a:endParaRPr>
          </a:p>
          <a:p>
            <a:pPr marL="624078" lvl="1" indent="-514350">
              <a:spcBef>
                <a:spcPts val="400"/>
              </a:spcBef>
              <a:buClr>
                <a:schemeClr val="tx2"/>
              </a:buClr>
              <a:buSzPct val="68000"/>
              <a:buFont typeface="Wingdings" pitchFamily="2" charset="2"/>
              <a:buChar char="v"/>
            </a:pPr>
            <a:r>
              <a:rPr lang="en-US" sz="2800" dirty="0"/>
              <a:t>Other qualification in psychology </a:t>
            </a:r>
            <a:r>
              <a:rPr lang="en-US" sz="2800" dirty="0" smtClean="0"/>
              <a:t>approved by </a:t>
            </a:r>
            <a:r>
              <a:rPr lang="en-US" sz="2800" dirty="0"/>
              <a:t>the </a:t>
            </a:r>
            <a:r>
              <a:rPr lang="en-US" sz="2800" dirty="0" smtClean="0"/>
              <a:t>Council.</a:t>
            </a:r>
            <a:endParaRPr lang="en-US" sz="2800" dirty="0">
              <a:sym typeface="Wingding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Hong Kong Psychological </a:t>
            </a:r>
            <a:r>
              <a:rPr lang="en-US" sz="3200" dirty="0" smtClean="0"/>
              <a:t>Society Membership (</a:t>
            </a:r>
            <a:r>
              <a:rPr lang="en-US" sz="3200" dirty="0" err="1" smtClean="0"/>
              <a:t>con’t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2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http://www.hkps.org.hk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Room 506, </a:t>
            </a:r>
            <a:r>
              <a:rPr lang="en-US" dirty="0" err="1"/>
              <a:t>Lemmi</a:t>
            </a:r>
            <a:r>
              <a:rPr lang="en-US" dirty="0"/>
              <a:t> Centre, </a:t>
            </a:r>
            <a:br>
              <a:rPr lang="en-US" dirty="0"/>
            </a:br>
            <a:r>
              <a:rPr lang="en-US" dirty="0"/>
              <a:t>50 Hoi Yuen Road, </a:t>
            </a:r>
            <a:br>
              <a:rPr lang="en-US" dirty="0"/>
            </a:br>
            <a:r>
              <a:rPr lang="en-US" dirty="0" err="1"/>
              <a:t>Kwun</a:t>
            </a:r>
            <a:r>
              <a:rPr lang="en-US" dirty="0"/>
              <a:t> Tong, </a:t>
            </a:r>
            <a:r>
              <a:rPr lang="en-US" dirty="0" smtClean="0"/>
              <a:t>Kowloon</a:t>
            </a:r>
          </a:p>
          <a:p>
            <a:endParaRPr lang="en-US" dirty="0" smtClean="0"/>
          </a:p>
          <a:p>
            <a:r>
              <a:rPr lang="en-US" dirty="0"/>
              <a:t>Fax: 2852 </a:t>
            </a:r>
            <a:r>
              <a:rPr lang="en-US" dirty="0" smtClean="0"/>
              <a:t>1776</a:t>
            </a:r>
          </a:p>
          <a:p>
            <a:endParaRPr lang="en-US" b="1" dirty="0"/>
          </a:p>
          <a:p>
            <a:r>
              <a:rPr lang="en-US" dirty="0">
                <a:hlinkClick r:id="rId4"/>
              </a:rPr>
              <a:t>Email: admin@hkps.org.hk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46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687</TotalTime>
  <Words>316</Words>
  <Application>Microsoft Office PowerPoint</Application>
  <PresentationFormat>On-screen Show (4:3)</PresentationFormat>
  <Paragraphs>86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Careers in Psychology Forum &amp;  Advisor-Advisee Meeting</vt:lpstr>
      <vt:lpstr>Agenda</vt:lpstr>
      <vt:lpstr>Hong Kong Psychological Society Membership</vt:lpstr>
      <vt:lpstr>Hong Kong Psychological Society Membership (con’t)</vt:lpstr>
      <vt:lpstr>Important Note</vt:lpstr>
      <vt:lpstr>Hong Kong Psychological Society Membership (con’t)</vt:lpstr>
      <vt:lpstr>Contact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Careers in Psychology &amp;  Advisor-Advisee Forum</dc:title>
  <dc:creator>Joey Lau</dc:creator>
  <cp:lastModifiedBy>Joey Lau</cp:lastModifiedBy>
  <cp:revision>53</cp:revision>
  <dcterms:created xsi:type="dcterms:W3CDTF">2006-08-16T00:00:00Z</dcterms:created>
  <dcterms:modified xsi:type="dcterms:W3CDTF">2018-10-30T01:34:27Z</dcterms:modified>
</cp:coreProperties>
</file>